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charset="1" panose="00000500000000000000"/>
      <p:regular r:id="rId10"/>
    </p:embeddedFont>
    <p:embeddedFont>
      <p:font typeface="HK Grotesk Bold" charset="1" panose="00000800000000000000"/>
      <p:regular r:id="rId11"/>
    </p:embeddedFont>
    <p:embeddedFont>
      <p:font typeface="HK Grotesk Italics" charset="1" panose="00000500000000000000"/>
      <p:regular r:id="rId12"/>
    </p:embeddedFont>
    <p:embeddedFont>
      <p:font typeface="HK Grotesk Bold Italics" charset="1" panose="00000800000000000000"/>
      <p:regular r:id="rId13"/>
    </p:embeddedFont>
    <p:embeddedFont>
      <p:font typeface="HK Grotesk Light" charset="1" panose="00000400000000000000"/>
      <p:regular r:id="rId14"/>
    </p:embeddedFont>
    <p:embeddedFont>
      <p:font typeface="HK Grotesk Light Italics" charset="1" panose="00000400000000000000"/>
      <p:regular r:id="rId15"/>
    </p:embeddedFont>
    <p:embeddedFont>
      <p:font typeface="HK Grotesk Medium" charset="1" panose="00000600000000000000"/>
      <p:regular r:id="rId16"/>
    </p:embeddedFont>
    <p:embeddedFont>
      <p:font typeface="HK Grotesk Medium Italics" charset="1" panose="00000600000000000000"/>
      <p:regular r:id="rId17"/>
    </p:embeddedFont>
    <p:embeddedFont>
      <p:font typeface="HK Grotesk Semi-Bold" charset="1" panose="00000700000000000000"/>
      <p:regular r:id="rId18"/>
    </p:embeddedFont>
    <p:embeddedFont>
      <p:font typeface="HK Grotesk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grpSp>
        <p:nvGrpSpPr>
          <p:cNvPr name="Group 2" id="2"/>
          <p:cNvGrpSpPr/>
          <p:nvPr/>
        </p:nvGrpSpPr>
        <p:grpSpPr>
          <a:xfrm rot="0">
            <a:off x="1393644" y="3052201"/>
            <a:ext cx="8378412" cy="5585608"/>
            <a:chOff x="0" y="0"/>
            <a:chExt cx="11171216" cy="7447478"/>
          </a:xfrm>
        </p:grpSpPr>
        <p:sp>
          <p:nvSpPr>
            <p:cNvPr name="Freeform 3" id="3"/>
            <p:cNvSpPr/>
            <p:nvPr/>
          </p:nvSpPr>
          <p:spPr>
            <a:xfrm flipH="false" flipV="false" rot="0">
              <a:off x="3723739" y="0"/>
              <a:ext cx="7447478" cy="7447478"/>
            </a:xfrm>
            <a:custGeom>
              <a:avLst/>
              <a:gdLst/>
              <a:ahLst/>
              <a:cxnLst/>
              <a:rect r="r" b="b" t="t" l="l"/>
              <a:pathLst>
                <a:path h="7447478" w="7447478">
                  <a:moveTo>
                    <a:pt x="0" y="0"/>
                  </a:moveTo>
                  <a:lnTo>
                    <a:pt x="7447477" y="0"/>
                  </a:lnTo>
                  <a:lnTo>
                    <a:pt x="7447477" y="7447478"/>
                  </a:lnTo>
                  <a:lnTo>
                    <a:pt x="0" y="7447478"/>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0" y="0"/>
              <a:ext cx="7447478" cy="7447478"/>
            </a:xfrm>
            <a:custGeom>
              <a:avLst/>
              <a:gdLst/>
              <a:ahLst/>
              <a:cxnLst/>
              <a:rect r="r" b="b" t="t" l="l"/>
              <a:pathLst>
                <a:path h="7447478" w="7447478">
                  <a:moveTo>
                    <a:pt x="0" y="0"/>
                  </a:moveTo>
                  <a:lnTo>
                    <a:pt x="7447478" y="0"/>
                  </a:lnTo>
                  <a:lnTo>
                    <a:pt x="7447478" y="7447478"/>
                  </a:lnTo>
                  <a:lnTo>
                    <a:pt x="0" y="7447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7875272" y="3987524"/>
            <a:ext cx="10200513" cy="3362325"/>
          </a:xfrm>
          <a:prstGeom prst="rect">
            <a:avLst/>
          </a:prstGeom>
        </p:spPr>
        <p:txBody>
          <a:bodyPr anchor="t" rtlCol="false" tIns="0" lIns="0" bIns="0" rIns="0">
            <a:spAutoFit/>
          </a:bodyPr>
          <a:lstStyle/>
          <a:p>
            <a:pPr algn="just">
              <a:lnSpc>
                <a:spcPts val="13200"/>
              </a:lnSpc>
            </a:pPr>
            <a:r>
              <a:rPr lang="en-US" sz="11000">
                <a:solidFill>
                  <a:srgbClr val="FFFFFF"/>
                </a:solidFill>
                <a:latin typeface="HK Grotesk Bold"/>
              </a:rPr>
              <a:t>Intellectual Property Rights</a:t>
            </a:r>
          </a:p>
        </p:txBody>
      </p:sp>
      <p:grpSp>
        <p:nvGrpSpPr>
          <p:cNvPr name="Group 6" id="6"/>
          <p:cNvGrpSpPr/>
          <p:nvPr/>
        </p:nvGrpSpPr>
        <p:grpSpPr>
          <a:xfrm rot="0">
            <a:off x="4642481" y="819150"/>
            <a:ext cx="9376871" cy="983240"/>
            <a:chOff x="0" y="0"/>
            <a:chExt cx="12502495" cy="1310987"/>
          </a:xfrm>
        </p:grpSpPr>
        <p:sp>
          <p:nvSpPr>
            <p:cNvPr name="Freeform 7" id="7"/>
            <p:cNvSpPr/>
            <p:nvPr/>
          </p:nvSpPr>
          <p:spPr>
            <a:xfrm flipH="false" flipV="false" rot="0">
              <a:off x="0" y="0"/>
              <a:ext cx="1310987" cy="1310987"/>
            </a:xfrm>
            <a:custGeom>
              <a:avLst/>
              <a:gdLst/>
              <a:ahLst/>
              <a:cxnLst/>
              <a:rect r="r" b="b" t="t" l="l"/>
              <a:pathLst>
                <a:path h="1310987" w="1310987">
                  <a:moveTo>
                    <a:pt x="0" y="0"/>
                  </a:moveTo>
                  <a:lnTo>
                    <a:pt x="1310987" y="0"/>
                  </a:lnTo>
                  <a:lnTo>
                    <a:pt x="1310987" y="1310987"/>
                  </a:lnTo>
                  <a:lnTo>
                    <a:pt x="0" y="1310987"/>
                  </a:lnTo>
                  <a:lnTo>
                    <a:pt x="0" y="0"/>
                  </a:lnTo>
                  <a:close/>
                </a:path>
              </a:pathLst>
            </a:custGeom>
            <a:blipFill>
              <a:blip r:embed="rId5"/>
              <a:stretch>
                <a:fillRect l="0" t="0" r="0" b="0"/>
              </a:stretch>
            </a:blipFill>
          </p:spPr>
        </p:sp>
        <p:sp>
          <p:nvSpPr>
            <p:cNvPr name="TextBox 8" id="8"/>
            <p:cNvSpPr txBox="true"/>
            <p:nvPr/>
          </p:nvSpPr>
          <p:spPr>
            <a:xfrm rot="0">
              <a:off x="1435100" y="-9525"/>
              <a:ext cx="8914538" cy="631825"/>
            </a:xfrm>
            <a:prstGeom prst="rect">
              <a:avLst/>
            </a:prstGeom>
          </p:spPr>
          <p:txBody>
            <a:bodyPr anchor="t" rtlCol="false" tIns="0" lIns="0" bIns="0" rIns="0">
              <a:spAutoFit/>
            </a:bodyPr>
            <a:lstStyle/>
            <a:p>
              <a:pPr algn="just">
                <a:lnSpc>
                  <a:spcPts val="3719"/>
                </a:lnSpc>
              </a:pPr>
              <a:r>
                <a:rPr lang="en-US" sz="3099">
                  <a:solidFill>
                    <a:srgbClr val="FFFFFF"/>
                  </a:solidFill>
                  <a:latin typeface="HK Grotesk Medium"/>
                </a:rPr>
                <a:t> Dr. Ambedkar Institute of Technology</a:t>
              </a:r>
            </a:p>
          </p:txBody>
        </p:sp>
        <p:sp>
          <p:nvSpPr>
            <p:cNvPr name="TextBox 9" id="9"/>
            <p:cNvSpPr txBox="true"/>
            <p:nvPr/>
          </p:nvSpPr>
          <p:spPr>
            <a:xfrm rot="0">
              <a:off x="1570460" y="726787"/>
              <a:ext cx="10932036" cy="584200"/>
            </a:xfrm>
            <a:prstGeom prst="rect">
              <a:avLst/>
            </a:prstGeom>
          </p:spPr>
          <p:txBody>
            <a:bodyPr anchor="t" rtlCol="false" tIns="0" lIns="0" bIns="0" rIns="0">
              <a:spAutoFit/>
            </a:bodyPr>
            <a:lstStyle/>
            <a:p>
              <a:pPr>
                <a:lnSpc>
                  <a:spcPts val="3480"/>
                </a:lnSpc>
              </a:pPr>
              <a:r>
                <a:rPr lang="en-US" sz="2900">
                  <a:solidFill>
                    <a:srgbClr val="FFFFFF"/>
                  </a:solidFill>
                  <a:latin typeface="HK Grotesk Medium"/>
                </a:rPr>
                <a:t>Department of Computer Science and Technology</a:t>
              </a:r>
            </a:p>
          </p:txBody>
        </p:sp>
      </p:grpSp>
      <p:sp>
        <p:nvSpPr>
          <p:cNvPr name="TextBox 10" id="10"/>
          <p:cNvSpPr txBox="true"/>
          <p:nvPr/>
        </p:nvSpPr>
        <p:spPr>
          <a:xfrm rot="0">
            <a:off x="3662926" y="2288835"/>
            <a:ext cx="11335982" cy="438150"/>
          </a:xfrm>
          <a:prstGeom prst="rect">
            <a:avLst/>
          </a:prstGeom>
        </p:spPr>
        <p:txBody>
          <a:bodyPr anchor="t" rtlCol="false" tIns="0" lIns="0" bIns="0" rIns="0">
            <a:spAutoFit/>
          </a:bodyPr>
          <a:lstStyle/>
          <a:p>
            <a:pPr>
              <a:lnSpc>
                <a:spcPts val="3480"/>
              </a:lnSpc>
            </a:pPr>
            <a:r>
              <a:rPr lang="en-US" sz="2900">
                <a:solidFill>
                  <a:srgbClr val="FFFFFF"/>
                </a:solidFill>
                <a:latin typeface="HK Grotesk Medium"/>
              </a:rPr>
              <a:t>Research Methodology and Intellectual Property Rights (21CST506)</a:t>
            </a:r>
          </a:p>
        </p:txBody>
      </p:sp>
      <p:sp>
        <p:nvSpPr>
          <p:cNvPr name="TextBox 11" id="11"/>
          <p:cNvSpPr txBox="true"/>
          <p:nvPr/>
        </p:nvSpPr>
        <p:spPr>
          <a:xfrm rot="0">
            <a:off x="6122847" y="9077325"/>
            <a:ext cx="6042305" cy="438150"/>
          </a:xfrm>
          <a:prstGeom prst="rect">
            <a:avLst/>
          </a:prstGeom>
        </p:spPr>
        <p:txBody>
          <a:bodyPr anchor="t" rtlCol="false" tIns="0" lIns="0" bIns="0" rIns="0">
            <a:spAutoFit/>
          </a:bodyPr>
          <a:lstStyle/>
          <a:p>
            <a:pPr>
              <a:lnSpc>
                <a:spcPts val="3480"/>
              </a:lnSpc>
            </a:pPr>
            <a:r>
              <a:rPr lang="en-US" sz="2900">
                <a:solidFill>
                  <a:srgbClr val="FFFFFF"/>
                </a:solidFill>
                <a:latin typeface="HK Grotesk Medium"/>
              </a:rPr>
              <a:t>Group activity presented by Group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0287000"/>
          </a:xfrm>
          <a:prstGeom prst="rect">
            <a:avLst/>
          </a:prstGeom>
          <a:solidFill>
            <a:srgbClr val="191824"/>
          </a:solidFill>
        </p:spPr>
      </p:sp>
      <p:grpSp>
        <p:nvGrpSpPr>
          <p:cNvPr name="Group 3" id="3"/>
          <p:cNvGrpSpPr/>
          <p:nvPr/>
        </p:nvGrpSpPr>
        <p:grpSpPr>
          <a:xfrm rot="0">
            <a:off x="11277031" y="5143500"/>
            <a:ext cx="5982269" cy="3751104"/>
            <a:chOff x="0" y="0"/>
            <a:chExt cx="7976359" cy="5001472"/>
          </a:xfrm>
        </p:grpSpPr>
        <p:sp>
          <p:nvSpPr>
            <p:cNvPr name="Freeform 4" id="4"/>
            <p:cNvSpPr/>
            <p:nvPr/>
          </p:nvSpPr>
          <p:spPr>
            <a:xfrm flipH="false" flipV="false" rot="0">
              <a:off x="3779239" y="501636"/>
              <a:ext cx="4197120" cy="4499836"/>
            </a:xfrm>
            <a:custGeom>
              <a:avLst/>
              <a:gdLst/>
              <a:ahLst/>
              <a:cxnLst/>
              <a:rect r="r" b="b" t="t" l="l"/>
              <a:pathLst>
                <a:path h="4499836" w="4197120">
                  <a:moveTo>
                    <a:pt x="0" y="0"/>
                  </a:moveTo>
                  <a:lnTo>
                    <a:pt x="4197120" y="0"/>
                  </a:lnTo>
                  <a:lnTo>
                    <a:pt x="4197120" y="4499836"/>
                  </a:lnTo>
                  <a:lnTo>
                    <a:pt x="0" y="4499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0"/>
              <a:ext cx="5877799" cy="5001472"/>
            </a:xfrm>
            <a:custGeom>
              <a:avLst/>
              <a:gdLst/>
              <a:ahLst/>
              <a:cxnLst/>
              <a:rect r="r" b="b" t="t" l="l"/>
              <a:pathLst>
                <a:path h="5001472" w="5877799">
                  <a:moveTo>
                    <a:pt x="0" y="0"/>
                  </a:moveTo>
                  <a:lnTo>
                    <a:pt x="5877799" y="0"/>
                  </a:lnTo>
                  <a:lnTo>
                    <a:pt x="5877799" y="5001472"/>
                  </a:lnTo>
                  <a:lnTo>
                    <a:pt x="0" y="50014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9800592" y="1095375"/>
            <a:ext cx="7458708" cy="993775"/>
          </a:xfrm>
          <a:prstGeom prst="rect">
            <a:avLst/>
          </a:prstGeom>
        </p:spPr>
        <p:txBody>
          <a:bodyPr anchor="t" rtlCol="false" tIns="0" lIns="0" bIns="0" rIns="0">
            <a:spAutoFit/>
          </a:bodyPr>
          <a:lstStyle/>
          <a:p>
            <a:pPr algn="r">
              <a:lnSpc>
                <a:spcPts val="7699"/>
              </a:lnSpc>
            </a:pPr>
            <a:r>
              <a:rPr lang="en-US" sz="6999">
                <a:solidFill>
                  <a:srgbClr val="FFFFFF"/>
                </a:solidFill>
                <a:latin typeface="HK Grotesk Bold"/>
              </a:rPr>
              <a:t>History</a:t>
            </a:r>
          </a:p>
        </p:txBody>
      </p:sp>
      <p:sp>
        <p:nvSpPr>
          <p:cNvPr name="TextBox 7" id="7"/>
          <p:cNvSpPr txBox="true"/>
          <p:nvPr/>
        </p:nvSpPr>
        <p:spPr>
          <a:xfrm rot="0">
            <a:off x="1028700" y="4888777"/>
            <a:ext cx="10248331" cy="3895725"/>
          </a:xfrm>
          <a:prstGeom prst="rect">
            <a:avLst/>
          </a:prstGeom>
        </p:spPr>
        <p:txBody>
          <a:bodyPr anchor="t" rtlCol="false" tIns="0" lIns="0" bIns="0" rIns="0">
            <a:spAutoFit/>
          </a:bodyPr>
          <a:lstStyle/>
          <a:p>
            <a:pPr>
              <a:lnSpc>
                <a:spcPts val="3840"/>
              </a:lnSpc>
            </a:pPr>
            <a:r>
              <a:rPr lang="en-US" sz="3200">
                <a:solidFill>
                  <a:srgbClr val="FFFFFF"/>
                </a:solidFill>
                <a:latin typeface="HK Grotesk Medium"/>
              </a:rPr>
              <a:t>A few years later, it was felt that ‘Designs’ could also pass the criteria of the invention and thus should be included in the Patent Act. The new Act was rechristened as ―The Patterns and Designs Protection Act‖ under Act XIII of 1872. At the beginning of the 20th century, all the earlier Acts related to inventions and designs were done away with the introduction of The Indian Patents and Designs Act, ‘1911’ (Act II of 1911).</a:t>
            </a:r>
          </a:p>
        </p:txBody>
      </p:sp>
      <p:sp>
        <p:nvSpPr>
          <p:cNvPr name="TextBox 8" id="8"/>
          <p:cNvSpPr txBox="true"/>
          <p:nvPr/>
        </p:nvSpPr>
        <p:spPr>
          <a:xfrm rot="0">
            <a:off x="1028700" y="2512651"/>
            <a:ext cx="16230600" cy="1952625"/>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The first patent related legislation in India was Act VI of 1856, adapted from the British Patent Law of 1852. The objective of this legislation was to encourage the inventions of new and useful manufactures. The rights conferred to the inventor were termed as ‘ Exclusive Privileges’.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266597" y="1824217"/>
            <a:ext cx="11992703" cy="3895725"/>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000000"/>
                </a:solidFill>
                <a:latin typeface="HK Grotesk Medium"/>
              </a:rPr>
              <a:t>After India got independence in 1947, many patent experts felt the need to review the Indian Patents and Designs Act, 1911, keeping the national interest (economic and political) in mind. A dedicated committee, chaired by a renowned Justice Bakshi Tek Chand (retired Judge of Lahore High Court), was constituted in 1949 to review the advantages of the patent system. The committee submitted a plethora of recommendations.</a:t>
            </a:r>
          </a:p>
        </p:txBody>
      </p:sp>
      <p:sp>
        <p:nvSpPr>
          <p:cNvPr name="Freeform 3" id="3"/>
          <p:cNvSpPr/>
          <p:nvPr/>
        </p:nvSpPr>
        <p:spPr>
          <a:xfrm flipH="false" flipV="false" rot="0">
            <a:off x="1532935" y="1801021"/>
            <a:ext cx="3733662" cy="3918920"/>
          </a:xfrm>
          <a:custGeom>
            <a:avLst/>
            <a:gdLst/>
            <a:ahLst/>
            <a:cxnLst/>
            <a:rect r="r" b="b" t="t" l="l"/>
            <a:pathLst>
              <a:path h="3918920" w="3733662">
                <a:moveTo>
                  <a:pt x="0" y="0"/>
                </a:moveTo>
                <a:lnTo>
                  <a:pt x="3733662" y="0"/>
                </a:lnTo>
                <a:lnTo>
                  <a:pt x="3733662" y="3918921"/>
                </a:lnTo>
                <a:lnTo>
                  <a:pt x="0" y="39189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6355310"/>
            <a:ext cx="16230600" cy="1952625"/>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000000"/>
                </a:solidFill>
                <a:latin typeface="HK Grotesk Medium"/>
              </a:rPr>
              <a:t>These recommendations were introduced in the Act 32 of 1950. Two years later, another amendment (Act 70 of 1952) was made to provide compulsory licencing of patents related to food, drugs and chemicals killing insects and microbes. Based on these amendments, a bill was presented in the parliament in 1953 but was rejected.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191824"/>
          </a:solidFill>
        </p:spPr>
      </p:sp>
      <p:sp>
        <p:nvSpPr>
          <p:cNvPr name="TextBox 3" id="3"/>
          <p:cNvSpPr txBox="true"/>
          <p:nvPr/>
        </p:nvSpPr>
        <p:spPr>
          <a:xfrm rot="0">
            <a:off x="401718" y="1307672"/>
            <a:ext cx="8340564" cy="5353050"/>
          </a:xfrm>
          <a:prstGeom prst="rect">
            <a:avLst/>
          </a:prstGeom>
        </p:spPr>
        <p:txBody>
          <a:bodyPr anchor="t" rtlCol="false" tIns="0" lIns="0" bIns="0" rIns="0">
            <a:spAutoFit/>
          </a:bodyPr>
          <a:lstStyle/>
          <a:p>
            <a:pPr algn="ctr">
              <a:lnSpc>
                <a:spcPts val="3840"/>
              </a:lnSpc>
              <a:spcBef>
                <a:spcPct val="0"/>
              </a:spcBef>
            </a:pPr>
            <a:r>
              <a:rPr lang="en-US" sz="3200">
                <a:solidFill>
                  <a:srgbClr val="FFFFFF"/>
                </a:solidFill>
                <a:latin typeface="HK Grotesk Medium"/>
              </a:rPr>
              <a:t>In 1957, the central government constituted yet another powerful committee under the chairmanship of Justice N. Rajagopala Ayyangar to seek inputs for further strengthening the Indian -7- Patent Law. The committee submitted its report to the government in 1959. It comprised of two segments addressing a) General aspects of the patent laws, and b) Bill rejected back in 1953. The revised patent legislation was submitted to the Lok Sabha in 1965.</a:t>
            </a:r>
          </a:p>
        </p:txBody>
      </p:sp>
      <p:sp>
        <p:nvSpPr>
          <p:cNvPr name="TextBox 4" id="4"/>
          <p:cNvSpPr txBox="true"/>
          <p:nvPr/>
        </p:nvSpPr>
        <p:spPr>
          <a:xfrm rot="0">
            <a:off x="9505844" y="1231472"/>
            <a:ext cx="8201114" cy="5353050"/>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HK Grotesk Medium"/>
              </a:rPr>
              <a:t>India signed the TRIPS Agreement in 1995, receiving a 10-year transition period until 2005; in 1999, the Patents (Amendment) Act allowed 'Product Patents' in drugs and agrochemicals (previously only 'processes' were protected), and granted Exclusive Market Rights for pharmaceuticals; in 2002, the second amendment introduced the Patents (Amendment) Act, 2002, along with new Patent Rules in 2003, replacing the earlier 1972 rules.</a:t>
            </a:r>
          </a:p>
        </p:txBody>
      </p:sp>
      <p:sp>
        <p:nvSpPr>
          <p:cNvPr name="Freeform 5" id="5"/>
          <p:cNvSpPr/>
          <p:nvPr/>
        </p:nvSpPr>
        <p:spPr>
          <a:xfrm flipH="false" flipV="false" rot="0">
            <a:off x="3695965" y="6387006"/>
            <a:ext cx="5448035" cy="5008712"/>
          </a:xfrm>
          <a:custGeom>
            <a:avLst/>
            <a:gdLst/>
            <a:ahLst/>
            <a:cxnLst/>
            <a:rect r="r" b="b" t="t" l="l"/>
            <a:pathLst>
              <a:path h="5008712" w="5448035">
                <a:moveTo>
                  <a:pt x="0" y="0"/>
                </a:moveTo>
                <a:lnTo>
                  <a:pt x="5448035" y="0"/>
                </a:lnTo>
                <a:lnTo>
                  <a:pt x="5448035" y="5008713"/>
                </a:lnTo>
                <a:lnTo>
                  <a:pt x="0" y="5008713"/>
                </a:lnTo>
                <a:lnTo>
                  <a:pt x="0" y="0"/>
                </a:lnTo>
                <a:close/>
              </a:path>
            </a:pathLst>
          </a:custGeom>
          <a:blipFill>
            <a:blip r:embed="rId2">
              <a:extLst>
                <a:ext uri="{96DAC541-7B7A-43D3-8B79-37D633B846F1}">
                  <asvg:svgBlip xmlns:asvg="http://schemas.microsoft.com/office/drawing/2016/SVG/main" r:embed="rId3"/>
                </a:ext>
              </a:extLst>
            </a:blip>
            <a:stretch>
              <a:fillRect l="0" t="0" r="-101110" b="0"/>
            </a:stretch>
          </a:blipFill>
        </p:spPr>
      </p:sp>
      <p:sp>
        <p:nvSpPr>
          <p:cNvPr name="Freeform 6" id="6"/>
          <p:cNvSpPr/>
          <p:nvPr/>
        </p:nvSpPr>
        <p:spPr>
          <a:xfrm flipH="false" flipV="false" rot="0">
            <a:off x="9113755" y="6387006"/>
            <a:ext cx="5417444" cy="5008712"/>
          </a:xfrm>
          <a:custGeom>
            <a:avLst/>
            <a:gdLst/>
            <a:ahLst/>
            <a:cxnLst/>
            <a:rect r="r" b="b" t="t" l="l"/>
            <a:pathLst>
              <a:path h="5008712" w="5417444">
                <a:moveTo>
                  <a:pt x="0" y="0"/>
                </a:moveTo>
                <a:lnTo>
                  <a:pt x="5417444" y="0"/>
                </a:lnTo>
                <a:lnTo>
                  <a:pt x="5417444" y="5008713"/>
                </a:lnTo>
                <a:lnTo>
                  <a:pt x="0" y="5008713"/>
                </a:lnTo>
                <a:lnTo>
                  <a:pt x="0" y="0"/>
                </a:lnTo>
                <a:close/>
              </a:path>
            </a:pathLst>
          </a:custGeom>
          <a:blipFill>
            <a:blip r:embed="rId4">
              <a:extLst>
                <a:ext uri="{96DAC541-7B7A-43D3-8B79-37D633B846F1}">
                  <asvg:svgBlip xmlns:asvg="http://schemas.microsoft.com/office/drawing/2016/SVG/main" r:embed="rId5"/>
                </a:ext>
              </a:extLst>
            </a:blip>
            <a:stretch>
              <a:fillRect l="-102245" t="0" r="0" b="0"/>
            </a:stretch>
          </a:blipFill>
        </p:spPr>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2818419"/>
            <a:ext cx="18288000" cy="5522537"/>
          </a:xfrm>
          <a:prstGeom prst="rect">
            <a:avLst/>
          </a:prstGeom>
          <a:solidFill>
            <a:srgbClr val="191824"/>
          </a:solidFill>
        </p:spPr>
      </p:sp>
      <p:sp>
        <p:nvSpPr>
          <p:cNvPr name="TextBox 3" id="3"/>
          <p:cNvSpPr txBox="true"/>
          <p:nvPr/>
        </p:nvSpPr>
        <p:spPr>
          <a:xfrm rot="0">
            <a:off x="1359901" y="1085850"/>
            <a:ext cx="15568198" cy="836930"/>
          </a:xfrm>
          <a:prstGeom prst="rect">
            <a:avLst/>
          </a:prstGeom>
        </p:spPr>
        <p:txBody>
          <a:bodyPr anchor="t" rtlCol="false" tIns="0" lIns="0" bIns="0" rIns="0">
            <a:spAutoFit/>
          </a:bodyPr>
          <a:lstStyle/>
          <a:p>
            <a:pPr>
              <a:lnSpc>
                <a:spcPts val="6490"/>
              </a:lnSpc>
            </a:pPr>
            <a:r>
              <a:rPr lang="en-US" sz="5900">
                <a:solidFill>
                  <a:srgbClr val="FFFFFF"/>
                </a:solidFill>
                <a:latin typeface="HK Grotesk Bold"/>
              </a:rPr>
              <a:t>Laws and Acts of Intellectual Property in India</a:t>
            </a:r>
          </a:p>
        </p:txBody>
      </p:sp>
      <p:sp>
        <p:nvSpPr>
          <p:cNvPr name="TextBox 4" id="4"/>
          <p:cNvSpPr txBox="true"/>
          <p:nvPr/>
        </p:nvSpPr>
        <p:spPr>
          <a:xfrm rot="0">
            <a:off x="908119" y="3085501"/>
            <a:ext cx="16452712" cy="2438400"/>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000000"/>
                </a:solidFill>
                <a:latin typeface="HK Grotesk Medium"/>
              </a:rPr>
              <a:t> Patents Act, 1970:</a:t>
            </a:r>
          </a:p>
          <a:p>
            <a:pPr>
              <a:lnSpc>
                <a:spcPts val="3840"/>
              </a:lnSpc>
              <a:spcBef>
                <a:spcPct val="0"/>
              </a:spcBef>
            </a:pPr>
            <a:r>
              <a:rPr lang="en-US" sz="3200">
                <a:solidFill>
                  <a:srgbClr val="000000"/>
                </a:solidFill>
                <a:latin typeface="HK Grotesk Medium"/>
              </a:rPr>
              <a:t>  The foundational law governing patents in India, it outlines the criteria for patentability, the process of filing patents, and the rights granted to patentees. Amendments in 2005 introduced provisions for compulsory licensing to ensure the balance between rewarding inventors and promoting public interest.</a:t>
            </a:r>
          </a:p>
        </p:txBody>
      </p:sp>
      <p:sp>
        <p:nvSpPr>
          <p:cNvPr name="TextBox 5" id="5"/>
          <p:cNvSpPr txBox="true"/>
          <p:nvPr/>
        </p:nvSpPr>
        <p:spPr>
          <a:xfrm rot="0">
            <a:off x="829544" y="5262138"/>
            <a:ext cx="16865306" cy="2438400"/>
          </a:xfrm>
          <a:prstGeom prst="rect">
            <a:avLst/>
          </a:prstGeom>
        </p:spPr>
        <p:txBody>
          <a:bodyPr anchor="t" rtlCol="false" tIns="0" lIns="0" bIns="0" rIns="0">
            <a:spAutoFit/>
          </a:bodyPr>
          <a:lstStyle/>
          <a:p>
            <a:pPr>
              <a:lnSpc>
                <a:spcPts val="3840"/>
              </a:lnSpc>
              <a:spcBef>
                <a:spcPct val="0"/>
              </a:spcBef>
            </a:pPr>
          </a:p>
          <a:p>
            <a:pPr marL="690881" indent="-345440" lvl="1">
              <a:lnSpc>
                <a:spcPts val="3840"/>
              </a:lnSpc>
              <a:buFont typeface="Arial"/>
              <a:buChar char="•"/>
            </a:pPr>
            <a:r>
              <a:rPr lang="en-US" sz="3200">
                <a:solidFill>
                  <a:srgbClr val="000000"/>
                </a:solidFill>
                <a:latin typeface="HK Grotesk Medium"/>
              </a:rPr>
              <a:t>Indian Patent Rules, 2003</a:t>
            </a:r>
          </a:p>
          <a:p>
            <a:pPr>
              <a:lnSpc>
                <a:spcPts val="3840"/>
              </a:lnSpc>
              <a:spcBef>
                <a:spcPct val="0"/>
              </a:spcBef>
            </a:pPr>
            <a:r>
              <a:rPr lang="en-US" sz="3200">
                <a:solidFill>
                  <a:srgbClr val="000000"/>
                </a:solidFill>
                <a:latin typeface="HK Grotesk Medium"/>
              </a:rPr>
              <a:t>   These rules complement the Patents Act by providing procedural details for patent applications, examination processes, and other administrative aspects. They specify the forms and fees for various patent-related activities.</a:t>
            </a:r>
          </a:p>
        </p:txBody>
      </p:sp>
      <p:sp>
        <p:nvSpPr>
          <p:cNvPr name="TextBox 6" id="6"/>
          <p:cNvSpPr txBox="true"/>
          <p:nvPr/>
        </p:nvSpPr>
        <p:spPr>
          <a:xfrm rot="0">
            <a:off x="786480" y="7977187"/>
            <a:ext cx="17008584" cy="1952625"/>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000000"/>
                </a:solidFill>
                <a:latin typeface="HK Grotesk Medium"/>
              </a:rPr>
              <a:t>Amendment to the Patents Act (2005)</a:t>
            </a:r>
          </a:p>
          <a:p>
            <a:pPr>
              <a:lnSpc>
                <a:spcPts val="3840"/>
              </a:lnSpc>
              <a:spcBef>
                <a:spcPct val="0"/>
              </a:spcBef>
            </a:pPr>
            <a:r>
              <a:rPr lang="en-US" sz="3200">
                <a:solidFill>
                  <a:srgbClr val="000000"/>
                </a:solidFill>
                <a:latin typeface="HK Grotesk Medium"/>
              </a:rPr>
              <a:t>    This significant amendment aligned Indian patent law with international standards, introducing product patent protection in the pharmaceutical sector, also allowed for the grant of compulsory licenses in certain situations, balancing patentee rights.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0" y="7378002"/>
            <a:ext cx="5817995" cy="2908998"/>
          </a:xfrm>
          <a:custGeom>
            <a:avLst/>
            <a:gdLst/>
            <a:ahLst/>
            <a:cxnLst/>
            <a:rect r="r" b="b" t="t" l="l"/>
            <a:pathLst>
              <a:path h="2908998" w="5817995">
                <a:moveTo>
                  <a:pt x="0" y="0"/>
                </a:moveTo>
                <a:lnTo>
                  <a:pt x="5817995" y="0"/>
                </a:lnTo>
                <a:lnTo>
                  <a:pt x="5817995" y="2908998"/>
                </a:lnTo>
                <a:lnTo>
                  <a:pt x="0" y="2908998"/>
                </a:lnTo>
                <a:lnTo>
                  <a:pt x="0" y="0"/>
                </a:lnTo>
                <a:close/>
              </a:path>
            </a:pathLst>
          </a:custGeom>
          <a:blipFill>
            <a:blip r:embed="rId2"/>
            <a:stretch>
              <a:fillRect l="0" t="0" r="0" b="0"/>
            </a:stretch>
          </a:blipFill>
        </p:spPr>
      </p:sp>
      <p:sp>
        <p:nvSpPr>
          <p:cNvPr name="TextBox 3" id="3"/>
          <p:cNvSpPr txBox="true"/>
          <p:nvPr/>
        </p:nvSpPr>
        <p:spPr>
          <a:xfrm rot="0">
            <a:off x="1028700" y="1746150"/>
            <a:ext cx="16661510" cy="1952625"/>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FFFFFF"/>
                </a:solidFill>
                <a:latin typeface="HK Grotesk Medium"/>
              </a:rPr>
              <a:t> National Intellectual Property Rights (IPR) Policy, 2016:</a:t>
            </a:r>
          </a:p>
          <a:p>
            <a:pPr>
              <a:lnSpc>
                <a:spcPts val="3840"/>
              </a:lnSpc>
              <a:spcBef>
                <a:spcPct val="0"/>
              </a:spcBef>
            </a:pPr>
            <a:r>
              <a:rPr lang="en-US" sz="3200">
                <a:solidFill>
                  <a:srgbClr val="FFFFFF"/>
                </a:solidFill>
                <a:latin typeface="HK Grotesk Medium"/>
              </a:rPr>
              <a:t>   While not a specific law, this policy framework emphasizes the importance of intellectual property rights, including patents, for fostering innovation and economic development. It aims to streamline and strengthen the patent regime in India.</a:t>
            </a:r>
          </a:p>
        </p:txBody>
      </p:sp>
      <p:sp>
        <p:nvSpPr>
          <p:cNvPr name="TextBox 4" id="4"/>
          <p:cNvSpPr txBox="true"/>
          <p:nvPr/>
        </p:nvSpPr>
        <p:spPr>
          <a:xfrm rot="0">
            <a:off x="1028700" y="4162425"/>
            <a:ext cx="16230600" cy="1952625"/>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FFFFFF"/>
                </a:solidFill>
                <a:latin typeface="HK Grotesk Medium"/>
              </a:rPr>
              <a:t>Guidelines for Examination of Computer-Related Inventions (CRI), 2017:</a:t>
            </a:r>
          </a:p>
          <a:p>
            <a:pPr>
              <a:lnSpc>
                <a:spcPts val="3840"/>
              </a:lnSpc>
              <a:spcBef>
                <a:spcPct val="0"/>
              </a:spcBef>
            </a:pPr>
            <a:r>
              <a:rPr lang="en-US" sz="3200">
                <a:solidFill>
                  <a:srgbClr val="FFFFFF"/>
                </a:solidFill>
                <a:latin typeface="HK Grotesk Medium"/>
              </a:rPr>
              <a:t>    These guidelines provide clarity on patentability criteria for inventions related to computer software and hardware. They help in examining patent applications in the rapidly evolving field of information technology.</a:t>
            </a:r>
          </a:p>
        </p:txBody>
      </p:sp>
      <p:sp>
        <p:nvSpPr>
          <p:cNvPr name="TextBox 5" id="5"/>
          <p:cNvSpPr txBox="true"/>
          <p:nvPr/>
        </p:nvSpPr>
        <p:spPr>
          <a:xfrm rot="0">
            <a:off x="5843183" y="6819900"/>
            <a:ext cx="11416117" cy="2438400"/>
          </a:xfrm>
          <a:prstGeom prst="rect">
            <a:avLst/>
          </a:prstGeom>
        </p:spPr>
        <p:txBody>
          <a:bodyPr anchor="t" rtlCol="false" tIns="0" lIns="0" bIns="0" rIns="0">
            <a:spAutoFit/>
          </a:bodyPr>
          <a:lstStyle/>
          <a:p>
            <a:pPr algn="r" marL="690881" indent="-345440" lvl="1">
              <a:lnSpc>
                <a:spcPts val="3840"/>
              </a:lnSpc>
              <a:buFont typeface="Arial"/>
              <a:buChar char="•"/>
            </a:pPr>
            <a:r>
              <a:rPr lang="en-US" sz="3200">
                <a:solidFill>
                  <a:srgbClr val="FFFFFF"/>
                </a:solidFill>
                <a:latin typeface="HK Grotesk Medium"/>
              </a:rPr>
              <a:t> Indian Patent (Amendment) Rules, 2020;</a:t>
            </a:r>
          </a:p>
          <a:p>
            <a:pPr algn="r">
              <a:lnSpc>
                <a:spcPts val="3840"/>
              </a:lnSpc>
              <a:spcBef>
                <a:spcPct val="0"/>
              </a:spcBef>
            </a:pPr>
            <a:r>
              <a:rPr lang="en-US" sz="3200">
                <a:solidFill>
                  <a:srgbClr val="FFFFFF"/>
                </a:solidFill>
                <a:latin typeface="HK Grotesk Medium"/>
              </a:rPr>
              <a:t>    These recent amendments introduced procedural changes, including the provision for the expedited examination of patent applications. They aim to reduce the time taken for patent grants, fostering a more efficient and responsive patent system.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95377" y="-1694245"/>
            <a:ext cx="4462578" cy="4462578"/>
            <a:chOff x="0" y="0"/>
            <a:chExt cx="5950103" cy="5950103"/>
          </a:xfrm>
        </p:grpSpPr>
        <p:sp>
          <p:nvSpPr>
            <p:cNvPr name="Freeform 3" id="3"/>
            <p:cNvSpPr/>
            <p:nvPr/>
          </p:nvSpPr>
          <p:spPr>
            <a:xfrm flipH="false" flipV="false" rot="0">
              <a:off x="0" y="0"/>
              <a:ext cx="5950103" cy="5950103"/>
            </a:xfrm>
            <a:custGeom>
              <a:avLst/>
              <a:gdLst/>
              <a:ahLst/>
              <a:cxnLst/>
              <a:rect r="r" b="b" t="t" l="l"/>
              <a:pathLst>
                <a:path h="5950103" w="5950103">
                  <a:moveTo>
                    <a:pt x="0" y="0"/>
                  </a:moveTo>
                  <a:lnTo>
                    <a:pt x="5950103" y="0"/>
                  </a:lnTo>
                  <a:lnTo>
                    <a:pt x="5950103" y="5950103"/>
                  </a:lnTo>
                  <a:lnTo>
                    <a:pt x="0" y="5950103"/>
                  </a:lnTo>
                  <a:lnTo>
                    <a:pt x="0" y="0"/>
                  </a:lnTo>
                  <a:close/>
                </a:path>
              </a:pathLst>
            </a:custGeom>
            <a:blipFill>
              <a:blip r:embed="rId2"/>
              <a:stretch>
                <a:fillRect l="0" t="0" r="0" b="0"/>
              </a:stretch>
            </a:blipFill>
          </p:spPr>
        </p:sp>
        <p:sp>
          <p:nvSpPr>
            <p:cNvPr name="Freeform 4" id="4"/>
            <p:cNvSpPr/>
            <p:nvPr/>
          </p:nvSpPr>
          <p:spPr>
            <a:xfrm flipH="false" flipV="false" rot="-10800000">
              <a:off x="0" y="463703"/>
              <a:ext cx="4152839" cy="4549923"/>
            </a:xfrm>
            <a:custGeom>
              <a:avLst/>
              <a:gdLst/>
              <a:ahLst/>
              <a:cxnLst/>
              <a:rect r="r" b="b" t="t" l="l"/>
              <a:pathLst>
                <a:path h="4549923" w="4152839">
                  <a:moveTo>
                    <a:pt x="0" y="0"/>
                  </a:moveTo>
                  <a:lnTo>
                    <a:pt x="4152839" y="0"/>
                  </a:lnTo>
                  <a:lnTo>
                    <a:pt x="4152839" y="4549923"/>
                  </a:lnTo>
                  <a:lnTo>
                    <a:pt x="0" y="45499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1028700" y="1390651"/>
            <a:ext cx="12172949" cy="993775"/>
          </a:xfrm>
          <a:prstGeom prst="rect">
            <a:avLst/>
          </a:prstGeom>
        </p:spPr>
        <p:txBody>
          <a:bodyPr anchor="t" rtlCol="false" tIns="0" lIns="0" bIns="0" rIns="0">
            <a:spAutoFit/>
          </a:bodyPr>
          <a:lstStyle/>
          <a:p>
            <a:pPr>
              <a:lnSpc>
                <a:spcPts val="7699"/>
              </a:lnSpc>
            </a:pPr>
            <a:r>
              <a:rPr lang="en-US" sz="6999">
                <a:solidFill>
                  <a:srgbClr val="191824"/>
                </a:solidFill>
                <a:latin typeface="HK Grotesk Bold"/>
              </a:rPr>
              <a:t>Copyrights and Related Rights</a:t>
            </a:r>
          </a:p>
        </p:txBody>
      </p:sp>
      <p:sp>
        <p:nvSpPr>
          <p:cNvPr name="TextBox 6" id="6"/>
          <p:cNvSpPr txBox="true"/>
          <p:nvPr/>
        </p:nvSpPr>
        <p:spPr>
          <a:xfrm rot="0">
            <a:off x="1112931" y="3215143"/>
            <a:ext cx="16146369" cy="5838825"/>
          </a:xfrm>
          <a:prstGeom prst="rect">
            <a:avLst/>
          </a:prstGeom>
        </p:spPr>
        <p:txBody>
          <a:bodyPr anchor="t" rtlCol="false" tIns="0" lIns="0" bIns="0" rIns="0">
            <a:spAutoFit/>
          </a:bodyPr>
          <a:lstStyle/>
          <a:p>
            <a:pPr>
              <a:lnSpc>
                <a:spcPts val="3840"/>
              </a:lnSpc>
              <a:spcBef>
                <a:spcPct val="0"/>
              </a:spcBef>
            </a:pPr>
            <a:r>
              <a:rPr lang="en-US" sz="3200">
                <a:solidFill>
                  <a:srgbClr val="191824"/>
                </a:solidFill>
                <a:latin typeface="HK Grotesk Bold"/>
              </a:rPr>
              <a:t>Copyrights</a:t>
            </a:r>
            <a:r>
              <a:rPr lang="en-US" sz="3200">
                <a:solidFill>
                  <a:srgbClr val="191824"/>
                </a:solidFill>
                <a:latin typeface="HK Grotesk Medium"/>
              </a:rPr>
              <a:t>: legal rights provided by law to the original creator of the work in the fields of literature and computer software. Related Rights encompass the author‘s work in the fields of dramatics, paintings, etc. [Copyrights and Related Rights are one of the categories of IP and governed by the Copyright Act, 1957 of India]. This Act provides rights of reproduction, communication to the masses, adaptation and translation of the work.</a:t>
            </a:r>
          </a:p>
          <a:p>
            <a:pPr>
              <a:lnSpc>
                <a:spcPts val="3840"/>
              </a:lnSpc>
              <a:spcBef>
                <a:spcPct val="0"/>
              </a:spcBef>
            </a:pPr>
            <a:r>
              <a:rPr lang="en-US" sz="3200">
                <a:solidFill>
                  <a:srgbClr val="191824"/>
                </a:solidFill>
                <a:latin typeface="HK Grotesk Bold"/>
              </a:rPr>
              <a:t>Ownership of the copyright</a:t>
            </a:r>
            <a:r>
              <a:rPr lang="en-US" sz="3200">
                <a:solidFill>
                  <a:srgbClr val="191824"/>
                </a:solidFill>
                <a:latin typeface="HK Grotesk Medium"/>
              </a:rPr>
              <a:t> : The person who created the work : first (original) holder. If the author is an employee and has been contracted to do the work by a proprietor, then the owner : the proprietor. The government: primary owner of the govt. work in absence of arrangement.</a:t>
            </a:r>
          </a:p>
          <a:p>
            <a:pPr>
              <a:lnSpc>
                <a:spcPts val="3840"/>
              </a:lnSpc>
              <a:spcBef>
                <a:spcPct val="0"/>
              </a:spcBef>
            </a:pPr>
            <a:r>
              <a:rPr lang="en-US" sz="3200">
                <a:solidFill>
                  <a:srgbClr val="191824"/>
                </a:solidFill>
                <a:latin typeface="HK Grotesk Bold"/>
              </a:rPr>
              <a:t>Copyrights of the author</a:t>
            </a:r>
            <a:r>
              <a:rPr lang="en-US" sz="3200">
                <a:solidFill>
                  <a:srgbClr val="191824"/>
                </a:solidFill>
                <a:latin typeface="HK Grotesk Medium"/>
              </a:rPr>
              <a:t>: The author’s rights are divided into Economic Rights: financial benefits from the work's sale, and Moral Rights: "Right of Paternity" and "Right of Integrity"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905004"/>
            <a:ext cx="16131882" cy="1952625"/>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Copyright infringements: Section 52 of the Copyright Act, 1957: unauthorized reproduction, distribution without permission.The punishment awarded: imprisonment for six months( min. fine of ₹ 50,000/-). In case of a second and subsequent conviction, minimum punishment is imprisonment for one year and fine of ₹1,00,000. </a:t>
            </a:r>
          </a:p>
        </p:txBody>
      </p:sp>
      <p:grpSp>
        <p:nvGrpSpPr>
          <p:cNvPr name="Group 3" id="3"/>
          <p:cNvGrpSpPr/>
          <p:nvPr/>
        </p:nvGrpSpPr>
        <p:grpSpPr>
          <a:xfrm rot="0">
            <a:off x="14540780" y="5817977"/>
            <a:ext cx="5437040" cy="5909095"/>
            <a:chOff x="0" y="0"/>
            <a:chExt cx="7249387" cy="7878794"/>
          </a:xfrm>
        </p:grpSpPr>
        <p:sp>
          <p:nvSpPr>
            <p:cNvPr name="Freeform 4" id="4"/>
            <p:cNvSpPr/>
            <p:nvPr/>
          </p:nvSpPr>
          <p:spPr>
            <a:xfrm flipH="false" flipV="false" rot="0">
              <a:off x="1525626" y="0"/>
              <a:ext cx="3707761" cy="7397029"/>
            </a:xfrm>
            <a:custGeom>
              <a:avLst/>
              <a:gdLst/>
              <a:ahLst/>
              <a:cxnLst/>
              <a:rect r="r" b="b" t="t" l="l"/>
              <a:pathLst>
                <a:path h="7397029" w="3707761">
                  <a:moveTo>
                    <a:pt x="0" y="0"/>
                  </a:moveTo>
                  <a:lnTo>
                    <a:pt x="3707761" y="0"/>
                  </a:lnTo>
                  <a:lnTo>
                    <a:pt x="3707761" y="7397029"/>
                  </a:lnTo>
                  <a:lnTo>
                    <a:pt x="0" y="7397029"/>
                  </a:lnTo>
                  <a:lnTo>
                    <a:pt x="0" y="0"/>
                  </a:lnTo>
                  <a:close/>
                </a:path>
              </a:pathLst>
            </a:custGeom>
            <a:blipFill>
              <a:blip r:embed="rId2"/>
              <a:stretch>
                <a:fillRect l="0" t="0" r="0" b="0"/>
              </a:stretch>
            </a:blipFill>
          </p:spPr>
        </p:sp>
        <p:sp>
          <p:nvSpPr>
            <p:cNvPr name="Freeform 5" id="5"/>
            <p:cNvSpPr/>
            <p:nvPr/>
          </p:nvSpPr>
          <p:spPr>
            <a:xfrm flipH="false" flipV="false" rot="0">
              <a:off x="0" y="4137646"/>
              <a:ext cx="3217387" cy="3741148"/>
            </a:xfrm>
            <a:custGeom>
              <a:avLst/>
              <a:gdLst/>
              <a:ahLst/>
              <a:cxnLst/>
              <a:rect r="r" b="b" t="t" l="l"/>
              <a:pathLst>
                <a:path h="3741148" w="3217387">
                  <a:moveTo>
                    <a:pt x="0" y="0"/>
                  </a:moveTo>
                  <a:lnTo>
                    <a:pt x="3217387" y="0"/>
                  </a:lnTo>
                  <a:lnTo>
                    <a:pt x="3217387" y="3741148"/>
                  </a:lnTo>
                  <a:lnTo>
                    <a:pt x="0" y="37411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217387" y="1683353"/>
              <a:ext cx="4032000" cy="388538"/>
            </a:xfrm>
            <a:custGeom>
              <a:avLst/>
              <a:gdLst/>
              <a:ahLst/>
              <a:cxnLst/>
              <a:rect r="r" b="b" t="t" l="l"/>
              <a:pathLst>
                <a:path h="388538" w="4032000">
                  <a:moveTo>
                    <a:pt x="0" y="0"/>
                  </a:moveTo>
                  <a:lnTo>
                    <a:pt x="4032000" y="0"/>
                  </a:lnTo>
                  <a:lnTo>
                    <a:pt x="4032000" y="388539"/>
                  </a:lnTo>
                  <a:lnTo>
                    <a:pt x="0" y="388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7" id="7"/>
          <p:cNvSpPr txBox="true"/>
          <p:nvPr/>
        </p:nvSpPr>
        <p:spPr>
          <a:xfrm rot="0">
            <a:off x="1028700" y="6594773"/>
            <a:ext cx="15163082" cy="1466850"/>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Section 2 of the Copyright Act, 1957, Literary Work: encompassing computer programs and compilations, requires submission of  'Source Code' &amp; 'Object Code' for Copyright registration.</a:t>
            </a:r>
          </a:p>
        </p:txBody>
      </p:sp>
      <p:sp>
        <p:nvSpPr>
          <p:cNvPr name="TextBox 8" id="8"/>
          <p:cNvSpPr txBox="true"/>
          <p:nvPr/>
        </p:nvSpPr>
        <p:spPr>
          <a:xfrm rot="0">
            <a:off x="1028700" y="4162425"/>
            <a:ext cx="16212383" cy="1952625"/>
          </a:xfrm>
          <a:prstGeom prst="rect">
            <a:avLst/>
          </a:prstGeom>
        </p:spPr>
        <p:txBody>
          <a:bodyPr anchor="t" rtlCol="false" tIns="0" lIns="0" bIns="0" rIns="0">
            <a:spAutoFit/>
          </a:bodyPr>
          <a:lstStyle/>
          <a:p>
            <a:pPr>
              <a:lnSpc>
                <a:spcPts val="3840"/>
              </a:lnSpc>
            </a:pPr>
            <a:r>
              <a:rPr lang="en-US" sz="3200">
                <a:solidFill>
                  <a:srgbClr val="FFFFFF"/>
                </a:solidFill>
                <a:latin typeface="HK Grotesk Medium"/>
              </a:rPr>
              <a:t>Fair Use Doctrine: This act allows limited use of copyrighted materials for educational and non-profit purposes, subject to a four-part test: “ educational, non-profit nature of use, the factual nature of the work, the amount used, and the impact on value of the copyrighted material” Example: personal use for research &amp; quotations. </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191824"/>
          </a:solidFill>
        </p:spPr>
      </p:sp>
      <p:sp>
        <p:nvSpPr>
          <p:cNvPr name="TextBox 3" id="3"/>
          <p:cNvSpPr txBox="true"/>
          <p:nvPr/>
        </p:nvSpPr>
        <p:spPr>
          <a:xfrm rot="0">
            <a:off x="9800592" y="764597"/>
            <a:ext cx="7458708" cy="993775"/>
          </a:xfrm>
          <a:prstGeom prst="rect">
            <a:avLst/>
          </a:prstGeom>
        </p:spPr>
        <p:txBody>
          <a:bodyPr anchor="t" rtlCol="false" tIns="0" lIns="0" bIns="0" rIns="0">
            <a:spAutoFit/>
          </a:bodyPr>
          <a:lstStyle/>
          <a:p>
            <a:pPr algn="r">
              <a:lnSpc>
                <a:spcPts val="7699"/>
              </a:lnSpc>
            </a:pPr>
            <a:r>
              <a:rPr lang="en-US" sz="6999">
                <a:solidFill>
                  <a:srgbClr val="191824"/>
                </a:solidFill>
                <a:latin typeface="HK Grotesk Bold"/>
              </a:rPr>
              <a:t>Trademark</a:t>
            </a:r>
          </a:p>
        </p:txBody>
      </p:sp>
      <p:sp>
        <p:nvSpPr>
          <p:cNvPr name="TextBox 4" id="4"/>
          <p:cNvSpPr txBox="true"/>
          <p:nvPr/>
        </p:nvSpPr>
        <p:spPr>
          <a:xfrm rot="0">
            <a:off x="484111" y="1405947"/>
            <a:ext cx="8175778" cy="8267700"/>
          </a:xfrm>
          <a:prstGeom prst="rect">
            <a:avLst/>
          </a:prstGeom>
        </p:spPr>
        <p:txBody>
          <a:bodyPr anchor="t" rtlCol="false" tIns="0" lIns="0" bIns="0" rIns="0">
            <a:spAutoFit/>
          </a:bodyPr>
          <a:lstStyle/>
          <a:p>
            <a:pPr algn="ctr">
              <a:lnSpc>
                <a:spcPts val="3840"/>
              </a:lnSpc>
              <a:spcBef>
                <a:spcPct val="0"/>
              </a:spcBef>
            </a:pPr>
            <a:r>
              <a:rPr lang="en-US" sz="3200">
                <a:solidFill>
                  <a:srgbClr val="FFFFFF"/>
                </a:solidFill>
                <a:latin typeface="HK Grotesk Medium"/>
              </a:rPr>
              <a:t>The Trademark is anything that identifies a brand to a common consumer. Trademark eligibility for goods &amp; services: Distinctiveness, descriptiveness, similarity to the prior marks. Registration of a trademark is not compulsory but offers advantages like legal protection, exclusive rights, brand recognition, and asset creation. Validity: valid for 10 years, extendable perpetually, with renewal required within one year before expiry. Choosing a unique and distinctive trademark is recommended, and examples :include personal names like - Trademark BAJAJ is named after industrialist Mr. Jamnalal Bajaj. Unregistered trademarks may face legal challenges, requiring proof of goodwill or reputation for enforcement. </a:t>
            </a:r>
          </a:p>
        </p:txBody>
      </p:sp>
      <p:sp>
        <p:nvSpPr>
          <p:cNvPr name="TextBox 5" id="5"/>
          <p:cNvSpPr txBox="true"/>
          <p:nvPr/>
        </p:nvSpPr>
        <p:spPr>
          <a:xfrm rot="0">
            <a:off x="9497384" y="1891722"/>
            <a:ext cx="7761916" cy="7781925"/>
          </a:xfrm>
          <a:prstGeom prst="rect">
            <a:avLst/>
          </a:prstGeom>
        </p:spPr>
        <p:txBody>
          <a:bodyPr anchor="t" rtlCol="false" tIns="0" lIns="0" bIns="0" rIns="0">
            <a:spAutoFit/>
          </a:bodyPr>
          <a:lstStyle/>
          <a:p>
            <a:pPr algn="r">
              <a:lnSpc>
                <a:spcPts val="3840"/>
              </a:lnSpc>
              <a:spcBef>
                <a:spcPct val="0"/>
              </a:spcBef>
            </a:pPr>
            <a:r>
              <a:rPr lang="en-US" sz="3200">
                <a:solidFill>
                  <a:srgbClr val="000000"/>
                </a:solidFill>
                <a:latin typeface="HK Grotesk Medium"/>
              </a:rPr>
              <a:t>Before 1940, trademark law in India was based on common law principles, evolving from England's passing off and equity traditions. The Trade Marks Act, 1940, aligned with the UK Trade Marks Act, 1938, marked the initial statutory law. The Trade Marks Act, 1999, currently governs registered trademarks, enacted to comply with TRIPS, with some aspects of unregistered trademarks governed by common law rules. New trademark rules since March 6, 2017, aim to simplify and expedite the registration process, introducing features like registrable sound and 3D marks, promoting e-filing, and streamlining the fee structure and forms.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88761" y="-733205"/>
            <a:ext cx="6826403" cy="3413201"/>
          </a:xfrm>
          <a:custGeom>
            <a:avLst/>
            <a:gdLst/>
            <a:ahLst/>
            <a:cxnLst/>
            <a:rect r="r" b="b" t="t" l="l"/>
            <a:pathLst>
              <a:path h="3413201" w="6826403">
                <a:moveTo>
                  <a:pt x="6826403" y="3413202"/>
                </a:moveTo>
                <a:lnTo>
                  <a:pt x="0" y="3413202"/>
                </a:lnTo>
                <a:lnTo>
                  <a:pt x="0" y="0"/>
                </a:lnTo>
                <a:lnTo>
                  <a:pt x="6826403" y="0"/>
                </a:lnTo>
                <a:lnTo>
                  <a:pt x="6826403" y="3413202"/>
                </a:lnTo>
                <a:close/>
              </a:path>
            </a:pathLst>
          </a:custGeom>
          <a:blipFill>
            <a:blip r:embed="rId2"/>
            <a:stretch>
              <a:fillRect l="0" t="0" r="0" b="0"/>
            </a:stretch>
          </a:blipFill>
        </p:spPr>
      </p:sp>
      <p:sp>
        <p:nvSpPr>
          <p:cNvPr name="TextBox 3" id="3"/>
          <p:cNvSpPr txBox="true"/>
          <p:nvPr/>
        </p:nvSpPr>
        <p:spPr>
          <a:xfrm rot="0">
            <a:off x="3627691" y="1368018"/>
            <a:ext cx="10624702" cy="993775"/>
          </a:xfrm>
          <a:prstGeom prst="rect">
            <a:avLst/>
          </a:prstGeom>
        </p:spPr>
        <p:txBody>
          <a:bodyPr anchor="t" rtlCol="false" tIns="0" lIns="0" bIns="0" rIns="0">
            <a:spAutoFit/>
          </a:bodyPr>
          <a:lstStyle/>
          <a:p>
            <a:pPr algn="ctr">
              <a:lnSpc>
                <a:spcPts val="7699"/>
              </a:lnSpc>
            </a:pPr>
            <a:r>
              <a:rPr lang="en-US" sz="6999">
                <a:solidFill>
                  <a:srgbClr val="FFFFFF"/>
                </a:solidFill>
                <a:latin typeface="HK Grotesk Bold"/>
              </a:rPr>
              <a:t>Geographical Indications</a:t>
            </a:r>
          </a:p>
        </p:txBody>
      </p:sp>
      <p:sp>
        <p:nvSpPr>
          <p:cNvPr name="TextBox 4" id="4"/>
          <p:cNvSpPr txBox="true"/>
          <p:nvPr/>
        </p:nvSpPr>
        <p:spPr>
          <a:xfrm rot="0">
            <a:off x="1505837" y="2982141"/>
            <a:ext cx="15932105" cy="5838825"/>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1999:  Being a member of the world trade organization (TRIPS),Geographical Indications of goods (Registration and Protection) Act was introduced. </a:t>
            </a:r>
          </a:p>
          <a:p>
            <a:pPr>
              <a:lnSpc>
                <a:spcPts val="3840"/>
              </a:lnSpc>
              <a:spcBef>
                <a:spcPct val="0"/>
              </a:spcBef>
            </a:pPr>
            <a:r>
              <a:rPr lang="en-US" sz="3200">
                <a:solidFill>
                  <a:srgbClr val="FFFFFF"/>
                </a:solidFill>
                <a:latin typeface="HK Grotesk Medium"/>
              </a:rPr>
              <a:t>An act to provide for the registration and better protection of geographical indications relating to goods.</a:t>
            </a:r>
          </a:p>
          <a:p>
            <a:pPr>
              <a:lnSpc>
                <a:spcPts val="3840"/>
              </a:lnSpc>
              <a:spcBef>
                <a:spcPct val="0"/>
              </a:spcBef>
            </a:pPr>
          </a:p>
          <a:p>
            <a:pPr>
              <a:lnSpc>
                <a:spcPts val="3840"/>
              </a:lnSpc>
              <a:spcBef>
                <a:spcPct val="0"/>
              </a:spcBef>
            </a:pPr>
            <a:r>
              <a:rPr lang="en-US" sz="3200">
                <a:solidFill>
                  <a:srgbClr val="FFFFFF"/>
                </a:solidFill>
                <a:latin typeface="HK Grotesk Medium"/>
              </a:rPr>
              <a:t>2002:  The Geographical Indications of Goods (Registration and Protection) Rules ,2002 was introduced. </a:t>
            </a:r>
          </a:p>
          <a:p>
            <a:pPr>
              <a:lnSpc>
                <a:spcPts val="3840"/>
              </a:lnSpc>
              <a:spcBef>
                <a:spcPct val="0"/>
              </a:spcBef>
            </a:pPr>
            <a:r>
              <a:rPr lang="en-US" sz="3200">
                <a:solidFill>
                  <a:srgbClr val="FFFFFF"/>
                </a:solidFill>
                <a:latin typeface="HK Grotesk Medium"/>
              </a:rPr>
              <a:t>It is a draft amendment introduced to further strengthen the Intellectual Property Ecosystem and was released by the Ministry of Commerce and Industry.</a:t>
            </a:r>
          </a:p>
          <a:p>
            <a:pPr>
              <a:lnSpc>
                <a:spcPts val="3840"/>
              </a:lnSpc>
              <a:spcBef>
                <a:spcPct val="0"/>
              </a:spcBef>
            </a:pPr>
          </a:p>
          <a:p>
            <a:pPr>
              <a:lnSpc>
                <a:spcPts val="3840"/>
              </a:lnSpc>
              <a:spcBef>
                <a:spcPct val="0"/>
              </a:spcBef>
            </a:pPr>
            <a:r>
              <a:rPr lang="en-US" sz="3200">
                <a:solidFill>
                  <a:srgbClr val="FFFFFF"/>
                </a:solidFill>
                <a:latin typeface="HK Grotesk Medium"/>
              </a:rPr>
              <a:t>2003:  The Geographical Indications of Goods (Registration and Protection)n Act came into force.</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028700" y="1247775"/>
            <a:ext cx="16230600" cy="7781925"/>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1872: Patterns and Designs Protection Act introduced for the protection of new patterns and designs.</a:t>
            </a:r>
          </a:p>
          <a:p>
            <a:pPr>
              <a:lnSpc>
                <a:spcPts val="3840"/>
              </a:lnSpc>
              <a:spcBef>
                <a:spcPct val="0"/>
              </a:spcBef>
            </a:pPr>
          </a:p>
          <a:p>
            <a:pPr>
              <a:lnSpc>
                <a:spcPts val="3840"/>
              </a:lnSpc>
              <a:spcBef>
                <a:spcPct val="0"/>
              </a:spcBef>
            </a:pPr>
            <a:r>
              <a:rPr lang="en-US" sz="3200">
                <a:solidFill>
                  <a:srgbClr val="FFFFFF"/>
                </a:solidFill>
                <a:latin typeface="HK Grotesk Medium"/>
              </a:rPr>
              <a:t>1888: Amended as Invention and Design Act, 1988 for the protection of new inventions and designs. It re-enacted the law relating to protection of inventions and designs and contained provision relating to Designs in a separate part.   </a:t>
            </a:r>
          </a:p>
          <a:p>
            <a:pPr>
              <a:lnSpc>
                <a:spcPts val="3840"/>
              </a:lnSpc>
              <a:spcBef>
                <a:spcPct val="0"/>
              </a:spcBef>
            </a:pPr>
            <a:r>
              <a:rPr lang="en-US" sz="3200">
                <a:solidFill>
                  <a:srgbClr val="FFFFFF"/>
                </a:solidFill>
                <a:latin typeface="HK Grotesk Medium"/>
              </a:rPr>
              <a:t>     </a:t>
            </a:r>
          </a:p>
          <a:p>
            <a:pPr>
              <a:lnSpc>
                <a:spcPts val="3840"/>
              </a:lnSpc>
              <a:spcBef>
                <a:spcPct val="0"/>
              </a:spcBef>
            </a:pPr>
            <a:r>
              <a:rPr lang="en-US" sz="3200">
                <a:solidFill>
                  <a:srgbClr val="FFFFFF"/>
                </a:solidFill>
                <a:latin typeface="HK Grotesk Medium"/>
              </a:rPr>
              <a:t>1911: Renamed as The Indian Patent and Design Act. The Patterns and Designs Protection Act  which was introduced in the year 1872 was renamed in this year.</a:t>
            </a:r>
          </a:p>
          <a:p>
            <a:pPr>
              <a:lnSpc>
                <a:spcPts val="3840"/>
              </a:lnSpc>
              <a:spcBef>
                <a:spcPct val="0"/>
              </a:spcBef>
            </a:pPr>
          </a:p>
          <a:p>
            <a:pPr>
              <a:lnSpc>
                <a:spcPts val="3840"/>
              </a:lnSpc>
              <a:spcBef>
                <a:spcPct val="0"/>
              </a:spcBef>
            </a:pPr>
            <a:r>
              <a:rPr lang="en-US" sz="3200">
                <a:solidFill>
                  <a:srgbClr val="FFFFFF"/>
                </a:solidFill>
                <a:latin typeface="HK Grotesk Medium"/>
              </a:rPr>
              <a:t>2000:  Design Act , 2000 was introduced ; separated from the Indian Patent and Design Act. To meet the international Standards of the The Indian Patent and Design act  ,this act was introduced.</a:t>
            </a:r>
          </a:p>
          <a:p>
            <a:pPr>
              <a:lnSpc>
                <a:spcPts val="3840"/>
              </a:lnSpc>
              <a:spcBef>
                <a:spcPct val="0"/>
              </a:spcBef>
            </a:pPr>
          </a:p>
          <a:p>
            <a:pPr>
              <a:lnSpc>
                <a:spcPts val="3840"/>
              </a:lnSpc>
              <a:spcBef>
                <a:spcPct val="0"/>
              </a:spcBef>
            </a:pPr>
            <a:r>
              <a:rPr lang="en-US" sz="3200">
                <a:solidFill>
                  <a:srgbClr val="FFFFFF"/>
                </a:solidFill>
                <a:latin typeface="HK Grotesk Medium"/>
              </a:rPr>
              <a:t>2001: Design Rules , 2001 introduced. In exercise of the powers conferred by the Design act 2000 ,the rules came into force.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6042305" cy="647700"/>
          </a:xfrm>
          <a:prstGeom prst="rect">
            <a:avLst/>
          </a:prstGeom>
        </p:spPr>
        <p:txBody>
          <a:bodyPr anchor="t" rtlCol="false" tIns="0" lIns="0" bIns="0" rIns="0">
            <a:spAutoFit/>
          </a:bodyPr>
          <a:lstStyle/>
          <a:p>
            <a:pPr>
              <a:lnSpc>
                <a:spcPts val="5040"/>
              </a:lnSpc>
            </a:pPr>
            <a:r>
              <a:rPr lang="en-US" sz="4200">
                <a:solidFill>
                  <a:srgbClr val="FFFFFF"/>
                </a:solidFill>
                <a:latin typeface="HK Grotesk Medium"/>
              </a:rPr>
              <a:t>Presented by</a:t>
            </a:r>
          </a:p>
        </p:txBody>
      </p:sp>
      <p:sp>
        <p:nvSpPr>
          <p:cNvPr name="TextBox 3" id="3"/>
          <p:cNvSpPr txBox="true"/>
          <p:nvPr/>
        </p:nvSpPr>
        <p:spPr>
          <a:xfrm rot="0">
            <a:off x="2669883" y="2584620"/>
            <a:ext cx="6042305" cy="5753100"/>
          </a:xfrm>
          <a:prstGeom prst="rect">
            <a:avLst/>
          </a:prstGeom>
        </p:spPr>
        <p:txBody>
          <a:bodyPr anchor="t" rtlCol="false" tIns="0" lIns="0" bIns="0" rIns="0">
            <a:spAutoFit/>
          </a:bodyPr>
          <a:lstStyle/>
          <a:p>
            <a:pPr algn="r">
              <a:lnSpc>
                <a:spcPts val="5040"/>
              </a:lnSpc>
            </a:pPr>
            <a:r>
              <a:rPr lang="en-US" sz="4200">
                <a:solidFill>
                  <a:srgbClr val="FFFFFF"/>
                </a:solidFill>
                <a:latin typeface="HK Grotesk Medium"/>
              </a:rPr>
              <a:t>Divyashree V C</a:t>
            </a:r>
          </a:p>
          <a:p>
            <a:pPr algn="r">
              <a:lnSpc>
                <a:spcPts val="5040"/>
              </a:lnSpc>
            </a:pPr>
            <a:r>
              <a:rPr lang="en-US" sz="4200">
                <a:solidFill>
                  <a:srgbClr val="FFFFFF"/>
                </a:solidFill>
                <a:latin typeface="HK Grotesk Medium"/>
              </a:rPr>
              <a:t>Impana R</a:t>
            </a:r>
          </a:p>
          <a:p>
            <a:pPr algn="r">
              <a:lnSpc>
                <a:spcPts val="5040"/>
              </a:lnSpc>
            </a:pPr>
            <a:r>
              <a:rPr lang="en-US" sz="4200">
                <a:solidFill>
                  <a:srgbClr val="FFFFFF"/>
                </a:solidFill>
                <a:latin typeface="HK Grotesk Medium"/>
              </a:rPr>
              <a:t>Janavi S</a:t>
            </a:r>
          </a:p>
          <a:p>
            <a:pPr algn="r">
              <a:lnSpc>
                <a:spcPts val="5040"/>
              </a:lnSpc>
            </a:pPr>
            <a:r>
              <a:rPr lang="en-US" sz="4200">
                <a:solidFill>
                  <a:srgbClr val="FFFFFF"/>
                </a:solidFill>
                <a:latin typeface="HK Grotesk Medium"/>
              </a:rPr>
              <a:t>Bhagyashree K</a:t>
            </a:r>
          </a:p>
          <a:p>
            <a:pPr algn="r">
              <a:lnSpc>
                <a:spcPts val="5040"/>
              </a:lnSpc>
            </a:pPr>
            <a:r>
              <a:rPr lang="en-US" sz="4200">
                <a:solidFill>
                  <a:srgbClr val="FFFFFF"/>
                </a:solidFill>
                <a:latin typeface="HK Grotesk Medium"/>
              </a:rPr>
              <a:t>Kavana M S   </a:t>
            </a:r>
          </a:p>
          <a:p>
            <a:pPr algn="r">
              <a:lnSpc>
                <a:spcPts val="5040"/>
              </a:lnSpc>
            </a:pPr>
            <a:r>
              <a:rPr lang="en-US" sz="4200">
                <a:solidFill>
                  <a:srgbClr val="FFFFFF"/>
                </a:solidFill>
                <a:latin typeface="HK Grotesk Medium"/>
              </a:rPr>
              <a:t>Madhuri B S</a:t>
            </a:r>
          </a:p>
          <a:p>
            <a:pPr algn="r">
              <a:lnSpc>
                <a:spcPts val="5040"/>
              </a:lnSpc>
            </a:pPr>
            <a:r>
              <a:rPr lang="en-US" sz="4200">
                <a:solidFill>
                  <a:srgbClr val="FFFFFF"/>
                </a:solidFill>
                <a:latin typeface="HK Grotesk Medium"/>
              </a:rPr>
              <a:t>Minal M</a:t>
            </a:r>
          </a:p>
          <a:p>
            <a:pPr algn="r">
              <a:lnSpc>
                <a:spcPts val="5040"/>
              </a:lnSpc>
            </a:pPr>
            <a:r>
              <a:rPr lang="en-US" sz="4200">
                <a:solidFill>
                  <a:srgbClr val="FFFFFF"/>
                </a:solidFill>
                <a:latin typeface="HK Grotesk Medium"/>
              </a:rPr>
              <a:t>Nisarga K</a:t>
            </a:r>
          </a:p>
          <a:p>
            <a:pPr algn="r">
              <a:lnSpc>
                <a:spcPts val="5040"/>
              </a:lnSpc>
            </a:pPr>
            <a:r>
              <a:rPr lang="en-US" sz="4200">
                <a:solidFill>
                  <a:srgbClr val="FFFFFF"/>
                </a:solidFill>
                <a:latin typeface="HK Grotesk Medium"/>
              </a:rPr>
              <a:t>Pallavi S D</a:t>
            </a:r>
          </a:p>
        </p:txBody>
      </p:sp>
      <p:sp>
        <p:nvSpPr>
          <p:cNvPr name="TextBox 4" id="4"/>
          <p:cNvSpPr txBox="true"/>
          <p:nvPr/>
        </p:nvSpPr>
        <p:spPr>
          <a:xfrm rot="0">
            <a:off x="9144000" y="2584620"/>
            <a:ext cx="6042305" cy="5753100"/>
          </a:xfrm>
          <a:prstGeom prst="rect">
            <a:avLst/>
          </a:prstGeom>
        </p:spPr>
        <p:txBody>
          <a:bodyPr anchor="t" rtlCol="false" tIns="0" lIns="0" bIns="0" rIns="0">
            <a:spAutoFit/>
          </a:bodyPr>
          <a:lstStyle/>
          <a:p>
            <a:pPr>
              <a:lnSpc>
                <a:spcPts val="5040"/>
              </a:lnSpc>
            </a:pPr>
            <a:r>
              <a:rPr lang="en-US" sz="4200">
                <a:solidFill>
                  <a:srgbClr val="FFFFFF"/>
                </a:solidFill>
                <a:latin typeface="HK Grotesk Medium"/>
              </a:rPr>
              <a:t>1DA21CS053</a:t>
            </a:r>
          </a:p>
          <a:p>
            <a:pPr>
              <a:lnSpc>
                <a:spcPts val="5040"/>
              </a:lnSpc>
            </a:pPr>
            <a:r>
              <a:rPr lang="en-US" sz="4200">
                <a:solidFill>
                  <a:srgbClr val="FFFFFF"/>
                </a:solidFill>
                <a:latin typeface="HK Grotesk Medium"/>
              </a:rPr>
              <a:t>1DA21CS066</a:t>
            </a:r>
          </a:p>
          <a:p>
            <a:pPr>
              <a:lnSpc>
                <a:spcPts val="5040"/>
              </a:lnSpc>
            </a:pPr>
            <a:r>
              <a:rPr lang="en-US" sz="4200">
                <a:solidFill>
                  <a:srgbClr val="FFFFFF"/>
                </a:solidFill>
                <a:latin typeface="HK Grotesk Medium"/>
              </a:rPr>
              <a:t>1DA21CS069</a:t>
            </a:r>
          </a:p>
          <a:p>
            <a:pPr>
              <a:lnSpc>
                <a:spcPts val="5040"/>
              </a:lnSpc>
            </a:pPr>
            <a:r>
              <a:rPr lang="en-US" sz="4200">
                <a:solidFill>
                  <a:srgbClr val="FFFFFF"/>
                </a:solidFill>
                <a:latin typeface="HK Grotesk Medium"/>
              </a:rPr>
              <a:t>1DA21CS071</a:t>
            </a:r>
          </a:p>
          <a:p>
            <a:pPr>
              <a:lnSpc>
                <a:spcPts val="5040"/>
              </a:lnSpc>
            </a:pPr>
            <a:r>
              <a:rPr lang="en-US" sz="4200">
                <a:solidFill>
                  <a:srgbClr val="FFFFFF"/>
                </a:solidFill>
                <a:latin typeface="HK Grotesk Medium"/>
              </a:rPr>
              <a:t>1DA21CS074</a:t>
            </a:r>
          </a:p>
          <a:p>
            <a:pPr>
              <a:lnSpc>
                <a:spcPts val="5040"/>
              </a:lnSpc>
            </a:pPr>
            <a:r>
              <a:rPr lang="en-US" sz="4200">
                <a:solidFill>
                  <a:srgbClr val="FFFFFF"/>
                </a:solidFill>
                <a:latin typeface="HK Grotesk Medium"/>
              </a:rPr>
              <a:t>1DA21CS082</a:t>
            </a:r>
          </a:p>
          <a:p>
            <a:pPr>
              <a:lnSpc>
                <a:spcPts val="5040"/>
              </a:lnSpc>
            </a:pPr>
            <a:r>
              <a:rPr lang="en-US" sz="4200">
                <a:solidFill>
                  <a:srgbClr val="FFFFFF"/>
                </a:solidFill>
                <a:latin typeface="HK Grotesk Medium"/>
              </a:rPr>
              <a:t>1DA21CS066</a:t>
            </a:r>
          </a:p>
          <a:p>
            <a:pPr>
              <a:lnSpc>
                <a:spcPts val="5040"/>
              </a:lnSpc>
            </a:pPr>
            <a:r>
              <a:rPr lang="en-US" sz="4200">
                <a:solidFill>
                  <a:srgbClr val="FFFFFF"/>
                </a:solidFill>
                <a:latin typeface="HK Grotesk Medium"/>
              </a:rPr>
              <a:t>1DA21CS093</a:t>
            </a:r>
          </a:p>
          <a:p>
            <a:pPr>
              <a:lnSpc>
                <a:spcPts val="5040"/>
              </a:lnSpc>
            </a:pPr>
            <a:r>
              <a:rPr lang="en-US" sz="4200">
                <a:solidFill>
                  <a:srgbClr val="FFFFFF"/>
                </a:solidFill>
                <a:latin typeface="HK Grotesk Medium"/>
              </a:rPr>
              <a:t>1DA21CS098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7957" y="630001"/>
            <a:ext cx="2842900" cy="2842900"/>
            <a:chOff x="0" y="0"/>
            <a:chExt cx="3790533" cy="3790533"/>
          </a:xfrm>
        </p:grpSpPr>
        <p:sp>
          <p:nvSpPr>
            <p:cNvPr name="Freeform 3" id="3"/>
            <p:cNvSpPr/>
            <p:nvPr/>
          </p:nvSpPr>
          <p:spPr>
            <a:xfrm flipH="false" flipV="false" rot="0">
              <a:off x="0" y="0"/>
              <a:ext cx="3790533" cy="3790533"/>
            </a:xfrm>
            <a:custGeom>
              <a:avLst/>
              <a:gdLst/>
              <a:ahLst/>
              <a:cxnLst/>
              <a:rect r="r" b="b" t="t" l="l"/>
              <a:pathLst>
                <a:path h="3790533" w="3790533">
                  <a:moveTo>
                    <a:pt x="0" y="0"/>
                  </a:moveTo>
                  <a:lnTo>
                    <a:pt x="3790533" y="0"/>
                  </a:lnTo>
                  <a:lnTo>
                    <a:pt x="3790533" y="3790533"/>
                  </a:lnTo>
                  <a:lnTo>
                    <a:pt x="0" y="3790533"/>
                  </a:lnTo>
                  <a:lnTo>
                    <a:pt x="0" y="0"/>
                  </a:lnTo>
                  <a:close/>
                </a:path>
              </a:pathLst>
            </a:custGeom>
            <a:blipFill>
              <a:blip r:embed="rId2"/>
              <a:stretch>
                <a:fillRect l="0" t="0" r="0" b="0"/>
              </a:stretch>
            </a:blipFill>
          </p:spPr>
        </p:sp>
        <p:sp>
          <p:nvSpPr>
            <p:cNvPr name="Freeform 4" id="4"/>
            <p:cNvSpPr/>
            <p:nvPr/>
          </p:nvSpPr>
          <p:spPr>
            <a:xfrm flipH="false" flipV="false" rot="-10800000">
              <a:off x="0" y="295404"/>
              <a:ext cx="2645580" cy="2898544"/>
            </a:xfrm>
            <a:custGeom>
              <a:avLst/>
              <a:gdLst/>
              <a:ahLst/>
              <a:cxnLst/>
              <a:rect r="r" b="b" t="t" l="l"/>
              <a:pathLst>
                <a:path h="2898544" w="2645580">
                  <a:moveTo>
                    <a:pt x="0" y="0"/>
                  </a:moveTo>
                  <a:lnTo>
                    <a:pt x="2645580" y="0"/>
                  </a:lnTo>
                  <a:lnTo>
                    <a:pt x="2645580" y="2898544"/>
                  </a:lnTo>
                  <a:lnTo>
                    <a:pt x="0" y="2898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3679081" y="1459158"/>
            <a:ext cx="12549515" cy="1585595"/>
          </a:xfrm>
          <a:prstGeom prst="rect">
            <a:avLst/>
          </a:prstGeom>
        </p:spPr>
        <p:txBody>
          <a:bodyPr anchor="t" rtlCol="false" tIns="0" lIns="0" bIns="0" rIns="0">
            <a:spAutoFit/>
          </a:bodyPr>
          <a:lstStyle/>
          <a:p>
            <a:pPr>
              <a:lnSpc>
                <a:spcPts val="6160"/>
              </a:lnSpc>
            </a:pPr>
            <a:r>
              <a:rPr lang="en-US" sz="5600">
                <a:solidFill>
                  <a:srgbClr val="191824"/>
                </a:solidFill>
                <a:latin typeface="HK Grotesk Bold"/>
              </a:rPr>
              <a:t>Semiconductor Integrated Circuits Layout Design (SICLD)</a:t>
            </a:r>
          </a:p>
        </p:txBody>
      </p:sp>
      <p:sp>
        <p:nvSpPr>
          <p:cNvPr name="TextBox 6" id="6"/>
          <p:cNvSpPr txBox="true"/>
          <p:nvPr/>
        </p:nvSpPr>
        <p:spPr>
          <a:xfrm rot="0">
            <a:off x="1205392" y="4151726"/>
            <a:ext cx="16053908" cy="4381500"/>
          </a:xfrm>
          <a:prstGeom prst="rect">
            <a:avLst/>
          </a:prstGeom>
        </p:spPr>
        <p:txBody>
          <a:bodyPr anchor="t" rtlCol="false" tIns="0" lIns="0" bIns="0" rIns="0">
            <a:spAutoFit/>
          </a:bodyPr>
          <a:lstStyle/>
          <a:p>
            <a:pPr>
              <a:lnSpc>
                <a:spcPts val="3840"/>
              </a:lnSpc>
              <a:spcBef>
                <a:spcPct val="0"/>
              </a:spcBef>
            </a:pPr>
            <a:r>
              <a:rPr lang="en-US" sz="3200">
                <a:solidFill>
                  <a:srgbClr val="191824"/>
                </a:solidFill>
                <a:latin typeface="HK Grotesk Medium"/>
              </a:rPr>
              <a:t>2000:  Semiconductor Integrated Circuits Layout Design (SICLD) Act 2000 introduced as a signatory of WTO.</a:t>
            </a:r>
          </a:p>
          <a:p>
            <a:pPr>
              <a:lnSpc>
                <a:spcPts val="3840"/>
              </a:lnSpc>
              <a:spcBef>
                <a:spcPct val="0"/>
              </a:spcBef>
            </a:pPr>
            <a:r>
              <a:rPr lang="en-US" sz="3200">
                <a:solidFill>
                  <a:srgbClr val="191824"/>
                </a:solidFill>
                <a:latin typeface="HK Grotesk Medium"/>
              </a:rPr>
              <a:t>This Act protects the intellectual property rights (IPR) and  also prohibits the registration of layout designs that have been commercially exploited in India or a convention country.</a:t>
            </a:r>
          </a:p>
          <a:p>
            <a:pPr>
              <a:lnSpc>
                <a:spcPts val="3840"/>
              </a:lnSpc>
              <a:spcBef>
                <a:spcPct val="0"/>
              </a:spcBef>
            </a:pPr>
            <a:r>
              <a:rPr lang="en-US" sz="3200">
                <a:solidFill>
                  <a:srgbClr val="191824"/>
                </a:solidFill>
                <a:latin typeface="HK Grotesk Medium"/>
              </a:rPr>
              <a:t>2001:  SICLD Rules were introduced. To be registered, an integrated circuit layout design must meet the following conditions: </a:t>
            </a:r>
          </a:p>
          <a:p>
            <a:pPr>
              <a:lnSpc>
                <a:spcPts val="3840"/>
              </a:lnSpc>
              <a:spcBef>
                <a:spcPct val="0"/>
              </a:spcBef>
            </a:pPr>
            <a:r>
              <a:rPr lang="en-US" sz="3200">
                <a:solidFill>
                  <a:srgbClr val="191824"/>
                </a:solidFill>
                <a:latin typeface="HK Grotesk Medium"/>
              </a:rPr>
              <a:t>• Be the original layout and design of the integrated circuit for semiconductors</a:t>
            </a:r>
          </a:p>
          <a:p>
            <a:pPr>
              <a:lnSpc>
                <a:spcPts val="3840"/>
              </a:lnSpc>
              <a:spcBef>
                <a:spcPct val="0"/>
              </a:spcBef>
            </a:pPr>
            <a:r>
              <a:rPr lang="en-US" sz="3200">
                <a:solidFill>
                  <a:srgbClr val="191824"/>
                </a:solidFill>
                <a:latin typeface="HK Grotesk Medium"/>
              </a:rPr>
              <a:t>• Be a distinctive design</a:t>
            </a:r>
          </a:p>
          <a:p>
            <a:pPr>
              <a:lnSpc>
                <a:spcPts val="3840"/>
              </a:lnSpc>
              <a:spcBef>
                <a:spcPct val="0"/>
              </a:spcBef>
            </a:pPr>
            <a:r>
              <a:rPr lang="en-US" sz="3200">
                <a:solidFill>
                  <a:srgbClr val="191824"/>
                </a:solidFill>
                <a:latin typeface="HK Grotesk Medium"/>
              </a:rPr>
              <a:t>• Be capable of standing out from existing designs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411277" y="1076325"/>
            <a:ext cx="15308961" cy="1585595"/>
          </a:xfrm>
          <a:prstGeom prst="rect">
            <a:avLst/>
          </a:prstGeom>
        </p:spPr>
        <p:txBody>
          <a:bodyPr anchor="t" rtlCol="false" tIns="0" lIns="0" bIns="0" rIns="0">
            <a:spAutoFit/>
          </a:bodyPr>
          <a:lstStyle/>
          <a:p>
            <a:pPr>
              <a:lnSpc>
                <a:spcPts val="6160"/>
              </a:lnSpc>
            </a:pPr>
            <a:r>
              <a:rPr lang="en-US" sz="5600">
                <a:solidFill>
                  <a:srgbClr val="FFFFFF"/>
                </a:solidFill>
                <a:latin typeface="HK Grotesk Bold"/>
              </a:rPr>
              <a:t>Protection Of Plant Varieties And Farmers; Rights (PPV &amp; FR)</a:t>
            </a:r>
          </a:p>
        </p:txBody>
      </p:sp>
      <p:grpSp>
        <p:nvGrpSpPr>
          <p:cNvPr name="Group 3" id="3"/>
          <p:cNvGrpSpPr/>
          <p:nvPr/>
        </p:nvGrpSpPr>
        <p:grpSpPr>
          <a:xfrm rot="0">
            <a:off x="12181542" y="6689333"/>
            <a:ext cx="7706900" cy="5137933"/>
            <a:chOff x="0" y="0"/>
            <a:chExt cx="10275866" cy="6850578"/>
          </a:xfrm>
        </p:grpSpPr>
        <p:sp>
          <p:nvSpPr>
            <p:cNvPr name="Freeform 4" id="4"/>
            <p:cNvSpPr/>
            <p:nvPr/>
          </p:nvSpPr>
          <p:spPr>
            <a:xfrm flipH="false" flipV="false" rot="0">
              <a:off x="3425289" y="0"/>
              <a:ext cx="6850578" cy="6850578"/>
            </a:xfrm>
            <a:custGeom>
              <a:avLst/>
              <a:gdLst/>
              <a:ahLst/>
              <a:cxnLst/>
              <a:rect r="r" b="b" t="t" l="l"/>
              <a:pathLst>
                <a:path h="6850578" w="6850578">
                  <a:moveTo>
                    <a:pt x="0" y="0"/>
                  </a:moveTo>
                  <a:lnTo>
                    <a:pt x="6850577" y="0"/>
                  </a:lnTo>
                  <a:lnTo>
                    <a:pt x="6850577" y="6850578"/>
                  </a:lnTo>
                  <a:lnTo>
                    <a:pt x="0" y="6850578"/>
                  </a:lnTo>
                  <a:lnTo>
                    <a:pt x="0" y="0"/>
                  </a:lnTo>
                  <a:close/>
                </a:path>
              </a:pathLst>
            </a:custGeom>
            <a:blipFill>
              <a:blip r:embed="rId2"/>
              <a:stretch>
                <a:fillRect l="0" t="0" r="0" b="0"/>
              </a:stretch>
            </a:blipFill>
          </p:spPr>
        </p:sp>
        <p:sp>
          <p:nvSpPr>
            <p:cNvPr name="Freeform 5" id="5"/>
            <p:cNvSpPr/>
            <p:nvPr/>
          </p:nvSpPr>
          <p:spPr>
            <a:xfrm flipH="false" flipV="false" rot="0">
              <a:off x="0" y="0"/>
              <a:ext cx="6850578" cy="6850578"/>
            </a:xfrm>
            <a:custGeom>
              <a:avLst/>
              <a:gdLst/>
              <a:ahLst/>
              <a:cxnLst/>
              <a:rect r="r" b="b" t="t" l="l"/>
              <a:pathLst>
                <a:path h="6850578" w="6850578">
                  <a:moveTo>
                    <a:pt x="0" y="0"/>
                  </a:moveTo>
                  <a:lnTo>
                    <a:pt x="6850578" y="0"/>
                  </a:lnTo>
                  <a:lnTo>
                    <a:pt x="6850578" y="6850578"/>
                  </a:lnTo>
                  <a:lnTo>
                    <a:pt x="0" y="6850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6" id="6"/>
          <p:cNvSpPr txBox="true"/>
          <p:nvPr/>
        </p:nvSpPr>
        <p:spPr>
          <a:xfrm rot="0">
            <a:off x="1196852" y="3152946"/>
            <a:ext cx="16062448" cy="3409950"/>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1970:  The Patent Act, 1970 excluded plants and animals in whole or in any part from patentability (in 1999 amendments).</a:t>
            </a:r>
          </a:p>
          <a:p>
            <a:pPr>
              <a:lnSpc>
                <a:spcPts val="3840"/>
              </a:lnSpc>
              <a:spcBef>
                <a:spcPct val="0"/>
              </a:spcBef>
            </a:pPr>
            <a:r>
              <a:rPr lang="en-US" sz="3200">
                <a:solidFill>
                  <a:srgbClr val="FFFFFF"/>
                </a:solidFill>
                <a:latin typeface="HK Grotesk Medium"/>
              </a:rPr>
              <a:t>A plant variety certificate gives the breeder the right to exclude others from selling the variety, or offering it for sale, or reproducing it, or importing it, or exporting it, or using it in producing (as distinguished from developing) a hybrid or different variety.</a:t>
            </a:r>
          </a:p>
          <a:p>
            <a:pPr>
              <a:lnSpc>
                <a:spcPts val="3840"/>
              </a:lnSpc>
              <a:spcBef>
                <a:spcPct val="0"/>
              </a:spcBef>
            </a:pPr>
            <a:r>
              <a:rPr lang="en-US" sz="3200">
                <a:solidFill>
                  <a:srgbClr val="FFFFFF"/>
                </a:solidFill>
                <a:latin typeface="HK Grotesk Medium"/>
              </a:rPr>
              <a:t>1991:  Enactment of protection of new varieties of plants on sui generis basis on the lines of UPOV.</a:t>
            </a:r>
          </a:p>
        </p:txBody>
      </p:sp>
      <p:sp>
        <p:nvSpPr>
          <p:cNvPr name="TextBox 7" id="7"/>
          <p:cNvSpPr txBox="true"/>
          <p:nvPr/>
        </p:nvSpPr>
        <p:spPr>
          <a:xfrm rot="0">
            <a:off x="1196852" y="6679808"/>
            <a:ext cx="10984689" cy="2924175"/>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2001:  In line with TRIPS Agreement enactment of PPV &amp; FR Act was introduced.</a:t>
            </a:r>
          </a:p>
          <a:p>
            <a:pPr>
              <a:lnSpc>
                <a:spcPts val="3840"/>
              </a:lnSpc>
              <a:spcBef>
                <a:spcPct val="0"/>
              </a:spcBef>
            </a:pPr>
            <a:r>
              <a:rPr lang="en-US" sz="3200">
                <a:solidFill>
                  <a:srgbClr val="FFFFFF"/>
                </a:solidFill>
                <a:latin typeface="HK Grotesk Medium"/>
              </a:rPr>
              <a:t>• To establish an effective system for the protection of plant varieties</a:t>
            </a:r>
          </a:p>
          <a:p>
            <a:pPr>
              <a:lnSpc>
                <a:spcPts val="3840"/>
              </a:lnSpc>
              <a:spcBef>
                <a:spcPct val="0"/>
              </a:spcBef>
            </a:pPr>
            <a:r>
              <a:rPr lang="en-US" sz="3200">
                <a:solidFill>
                  <a:srgbClr val="FFFFFF"/>
                </a:solidFill>
                <a:latin typeface="HK Grotesk Medium"/>
              </a:rPr>
              <a:t>• To accelerate agricultural development in the country, protect plant breeders’ rights</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2216530"/>
            <a:ext cx="18288000" cy="8070470"/>
          </a:xfrm>
          <a:prstGeom prst="rect">
            <a:avLst/>
          </a:prstGeom>
          <a:solidFill>
            <a:srgbClr val="191824"/>
          </a:solidFill>
        </p:spPr>
      </p:sp>
      <p:sp>
        <p:nvSpPr>
          <p:cNvPr name="TextBox 3" id="3"/>
          <p:cNvSpPr txBox="true"/>
          <p:nvPr/>
        </p:nvSpPr>
        <p:spPr>
          <a:xfrm rot="0">
            <a:off x="1691102" y="869371"/>
            <a:ext cx="15574560" cy="993775"/>
          </a:xfrm>
          <a:prstGeom prst="rect">
            <a:avLst/>
          </a:prstGeom>
        </p:spPr>
        <p:txBody>
          <a:bodyPr anchor="t" rtlCol="false" tIns="0" lIns="0" bIns="0" rIns="0">
            <a:spAutoFit/>
          </a:bodyPr>
          <a:lstStyle/>
          <a:p>
            <a:pPr algn="r">
              <a:lnSpc>
                <a:spcPts val="7699"/>
              </a:lnSpc>
            </a:pPr>
            <a:r>
              <a:rPr lang="en-US" sz="6999">
                <a:solidFill>
                  <a:srgbClr val="191824"/>
                </a:solidFill>
                <a:latin typeface="HK Grotesk Bold"/>
              </a:rPr>
              <a:t>Biological Diversity</a:t>
            </a:r>
          </a:p>
        </p:txBody>
      </p:sp>
      <p:sp>
        <p:nvSpPr>
          <p:cNvPr name="TextBox 4" id="4"/>
          <p:cNvSpPr txBox="true"/>
          <p:nvPr/>
        </p:nvSpPr>
        <p:spPr>
          <a:xfrm rot="0">
            <a:off x="1297359" y="2944757"/>
            <a:ext cx="15961941" cy="6324600"/>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2002:  The Biological Diversity Act, 2002 introduced on the lines of the Convention on Biological Diversity (CBD, 1992).</a:t>
            </a:r>
          </a:p>
          <a:p>
            <a:pPr>
              <a:lnSpc>
                <a:spcPts val="3840"/>
              </a:lnSpc>
              <a:spcBef>
                <a:spcPct val="0"/>
              </a:spcBef>
            </a:pPr>
            <a:r>
              <a:rPr lang="en-US" sz="3200">
                <a:solidFill>
                  <a:srgbClr val="FFFFFF"/>
                </a:solidFill>
                <a:latin typeface="HK Grotesk Medium"/>
              </a:rPr>
              <a:t>The Biological Diversity Act, 2002 is an act passed by the Indian Parliament to preserve India's biological diversity. The act aims to conserve biological resources, manage their sustainable use, and ensure the fair and equitable sharing of benefits from the use of biological resources and knowledge with local communities.</a:t>
            </a:r>
          </a:p>
          <a:p>
            <a:pPr>
              <a:lnSpc>
                <a:spcPts val="3840"/>
              </a:lnSpc>
              <a:spcBef>
                <a:spcPct val="0"/>
              </a:spcBef>
            </a:pPr>
          </a:p>
          <a:p>
            <a:pPr>
              <a:lnSpc>
                <a:spcPts val="3840"/>
              </a:lnSpc>
              <a:spcBef>
                <a:spcPct val="0"/>
              </a:spcBef>
            </a:pPr>
            <a:r>
              <a:rPr lang="en-US" sz="3200">
                <a:solidFill>
                  <a:srgbClr val="FFFFFF"/>
                </a:solidFill>
                <a:latin typeface="HK Grotesk Medium"/>
              </a:rPr>
              <a:t>2003:  Establishment of National Biodiversity Authority.</a:t>
            </a:r>
          </a:p>
          <a:p>
            <a:pPr>
              <a:lnSpc>
                <a:spcPts val="3840"/>
              </a:lnSpc>
              <a:spcBef>
                <a:spcPct val="0"/>
              </a:spcBef>
            </a:pPr>
            <a:r>
              <a:rPr lang="en-US" sz="3200">
                <a:solidFill>
                  <a:srgbClr val="FFFFFF"/>
                </a:solidFill>
                <a:latin typeface="HK Grotesk Medium"/>
              </a:rPr>
              <a:t>The Act's main objectives are to: </a:t>
            </a:r>
          </a:p>
          <a:p>
            <a:pPr>
              <a:lnSpc>
                <a:spcPts val="3840"/>
              </a:lnSpc>
              <a:spcBef>
                <a:spcPct val="0"/>
              </a:spcBef>
            </a:pPr>
            <a:r>
              <a:rPr lang="en-US" sz="3200">
                <a:solidFill>
                  <a:srgbClr val="FFFFFF"/>
                </a:solidFill>
                <a:latin typeface="HK Grotesk Medium"/>
              </a:rPr>
              <a:t>• Provide a legal framework for the conservation and sustainable use of the country's biodiversity</a:t>
            </a:r>
          </a:p>
          <a:p>
            <a:pPr>
              <a:lnSpc>
                <a:spcPts val="3840"/>
              </a:lnSpc>
              <a:spcBef>
                <a:spcPct val="0"/>
              </a:spcBef>
            </a:pPr>
            <a:r>
              <a:rPr lang="en-US" sz="3200">
                <a:solidFill>
                  <a:srgbClr val="FFFFFF"/>
                </a:solidFill>
                <a:latin typeface="HK Grotesk Medium"/>
              </a:rPr>
              <a:t>• Ensure the equitable sharing of benefits arising from the use of biological resources and knowledge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2093958" y="-358254"/>
            <a:ext cx="4462578" cy="4462578"/>
            <a:chOff x="0" y="0"/>
            <a:chExt cx="5950103" cy="5950103"/>
          </a:xfrm>
        </p:grpSpPr>
        <p:sp>
          <p:nvSpPr>
            <p:cNvPr name="Freeform 3" id="3"/>
            <p:cNvSpPr/>
            <p:nvPr/>
          </p:nvSpPr>
          <p:spPr>
            <a:xfrm flipH="false" flipV="false" rot="0">
              <a:off x="0" y="0"/>
              <a:ext cx="5950103" cy="5950103"/>
            </a:xfrm>
            <a:custGeom>
              <a:avLst/>
              <a:gdLst/>
              <a:ahLst/>
              <a:cxnLst/>
              <a:rect r="r" b="b" t="t" l="l"/>
              <a:pathLst>
                <a:path h="5950103" w="5950103">
                  <a:moveTo>
                    <a:pt x="0" y="0"/>
                  </a:moveTo>
                  <a:lnTo>
                    <a:pt x="5950103" y="0"/>
                  </a:lnTo>
                  <a:lnTo>
                    <a:pt x="5950103" y="5950103"/>
                  </a:lnTo>
                  <a:lnTo>
                    <a:pt x="0" y="5950103"/>
                  </a:lnTo>
                  <a:lnTo>
                    <a:pt x="0" y="0"/>
                  </a:lnTo>
                  <a:close/>
                </a:path>
              </a:pathLst>
            </a:custGeom>
            <a:blipFill>
              <a:blip r:embed="rId2"/>
              <a:stretch>
                <a:fillRect l="0" t="0" r="0" b="0"/>
              </a:stretch>
            </a:blipFill>
          </p:spPr>
        </p:sp>
        <p:sp>
          <p:nvSpPr>
            <p:cNvPr name="Freeform 4" id="4"/>
            <p:cNvSpPr/>
            <p:nvPr/>
          </p:nvSpPr>
          <p:spPr>
            <a:xfrm flipH="false" flipV="false" rot="-10800000">
              <a:off x="0" y="463703"/>
              <a:ext cx="4152839" cy="4549923"/>
            </a:xfrm>
            <a:custGeom>
              <a:avLst/>
              <a:gdLst/>
              <a:ahLst/>
              <a:cxnLst/>
              <a:rect r="r" b="b" t="t" l="l"/>
              <a:pathLst>
                <a:path h="4549923" w="4152839">
                  <a:moveTo>
                    <a:pt x="0" y="0"/>
                  </a:moveTo>
                  <a:lnTo>
                    <a:pt x="4152839" y="0"/>
                  </a:lnTo>
                  <a:lnTo>
                    <a:pt x="4152839" y="4549923"/>
                  </a:lnTo>
                  <a:lnTo>
                    <a:pt x="0" y="45499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6056711" y="6233855"/>
            <a:ext cx="4462578" cy="4462578"/>
            <a:chOff x="0" y="0"/>
            <a:chExt cx="5950103" cy="5950103"/>
          </a:xfrm>
        </p:grpSpPr>
        <p:sp>
          <p:nvSpPr>
            <p:cNvPr name="Freeform 6" id="6"/>
            <p:cNvSpPr/>
            <p:nvPr/>
          </p:nvSpPr>
          <p:spPr>
            <a:xfrm flipH="false" flipV="false" rot="0">
              <a:off x="0" y="0"/>
              <a:ext cx="5950103" cy="5950103"/>
            </a:xfrm>
            <a:custGeom>
              <a:avLst/>
              <a:gdLst/>
              <a:ahLst/>
              <a:cxnLst/>
              <a:rect r="r" b="b" t="t" l="l"/>
              <a:pathLst>
                <a:path h="5950103" w="5950103">
                  <a:moveTo>
                    <a:pt x="0" y="0"/>
                  </a:moveTo>
                  <a:lnTo>
                    <a:pt x="5950103" y="0"/>
                  </a:lnTo>
                  <a:lnTo>
                    <a:pt x="5950103" y="5950103"/>
                  </a:lnTo>
                  <a:lnTo>
                    <a:pt x="0" y="5950103"/>
                  </a:lnTo>
                  <a:lnTo>
                    <a:pt x="0" y="0"/>
                  </a:lnTo>
                  <a:close/>
                </a:path>
              </a:pathLst>
            </a:custGeom>
            <a:blipFill>
              <a:blip r:embed="rId2"/>
              <a:stretch>
                <a:fillRect l="0" t="0" r="0" b="0"/>
              </a:stretch>
            </a:blipFill>
          </p:spPr>
        </p:sp>
        <p:sp>
          <p:nvSpPr>
            <p:cNvPr name="Freeform 7" id="7"/>
            <p:cNvSpPr/>
            <p:nvPr/>
          </p:nvSpPr>
          <p:spPr>
            <a:xfrm flipH="false" flipV="false" rot="-10800000">
              <a:off x="0" y="463703"/>
              <a:ext cx="4152839" cy="4549923"/>
            </a:xfrm>
            <a:custGeom>
              <a:avLst/>
              <a:gdLst/>
              <a:ahLst/>
              <a:cxnLst/>
              <a:rect r="r" b="b" t="t" l="l"/>
              <a:pathLst>
                <a:path h="4549923" w="4152839">
                  <a:moveTo>
                    <a:pt x="0" y="0"/>
                  </a:moveTo>
                  <a:lnTo>
                    <a:pt x="4152839" y="0"/>
                  </a:lnTo>
                  <a:lnTo>
                    <a:pt x="4152839" y="4549923"/>
                  </a:lnTo>
                  <a:lnTo>
                    <a:pt x="0" y="45499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1557192" y="2203112"/>
            <a:ext cx="14801749" cy="4476750"/>
          </a:xfrm>
          <a:prstGeom prst="rect">
            <a:avLst/>
          </a:prstGeom>
        </p:spPr>
        <p:txBody>
          <a:bodyPr anchor="t" rtlCol="false" tIns="0" lIns="0" bIns="0" rIns="0">
            <a:spAutoFit/>
          </a:bodyPr>
          <a:lstStyle/>
          <a:p>
            <a:pPr algn="ctr">
              <a:lnSpc>
                <a:spcPts val="5040"/>
              </a:lnSpc>
              <a:spcBef>
                <a:spcPct val="0"/>
              </a:spcBef>
            </a:pPr>
            <a:r>
              <a:rPr lang="en-US" sz="4200">
                <a:solidFill>
                  <a:srgbClr val="000000"/>
                </a:solidFill>
                <a:latin typeface="HK Grotesk Medium"/>
              </a:rPr>
              <a:t>In the realm of innovation, intellectual property stands as the guardian of creativity, fostering progress and protecting the fruits of human ingenuity. </a:t>
            </a:r>
          </a:p>
          <a:p>
            <a:pPr algn="ctr">
              <a:lnSpc>
                <a:spcPts val="5040"/>
              </a:lnSpc>
              <a:spcBef>
                <a:spcPct val="0"/>
              </a:spcBef>
            </a:pPr>
          </a:p>
          <a:p>
            <a:pPr algn="ctr">
              <a:lnSpc>
                <a:spcPts val="5040"/>
              </a:lnSpc>
              <a:spcBef>
                <a:spcPct val="0"/>
              </a:spcBef>
            </a:pPr>
          </a:p>
          <a:p>
            <a:pPr algn="ctr">
              <a:lnSpc>
                <a:spcPts val="5040"/>
              </a:lnSpc>
              <a:spcBef>
                <a:spcPct val="0"/>
              </a:spcBef>
            </a:pPr>
            <a:r>
              <a:rPr lang="en-US" sz="4200">
                <a:solidFill>
                  <a:srgbClr val="000000"/>
                </a:solidFill>
                <a:latin typeface="HK Grotesk Medium"/>
              </a:rPr>
              <a:t>"An investment in knowledge pays the best interest."</a:t>
            </a:r>
          </a:p>
          <a:p>
            <a:pPr algn="ctr">
              <a:lnSpc>
                <a:spcPts val="5040"/>
              </a:lnSpc>
              <a:spcBef>
                <a:spcPct val="0"/>
              </a:spcBef>
            </a:pPr>
            <a:r>
              <a:rPr lang="en-US" sz="4200">
                <a:solidFill>
                  <a:srgbClr val="000000"/>
                </a:solidFill>
                <a:latin typeface="HK Grotesk Medium"/>
              </a:rPr>
              <a:t>-Benjamin Franklin</a:t>
            </a:r>
          </a:p>
        </p:txBody>
      </p:sp>
      <p:sp>
        <p:nvSpPr>
          <p:cNvPr name="TextBox 9" id="9"/>
          <p:cNvSpPr txBox="true"/>
          <p:nvPr/>
        </p:nvSpPr>
        <p:spPr>
          <a:xfrm rot="0">
            <a:off x="1557192" y="8136532"/>
            <a:ext cx="14801749" cy="647700"/>
          </a:xfrm>
          <a:prstGeom prst="rect">
            <a:avLst/>
          </a:prstGeom>
        </p:spPr>
        <p:txBody>
          <a:bodyPr anchor="t" rtlCol="false" tIns="0" lIns="0" bIns="0" rIns="0">
            <a:spAutoFit/>
          </a:bodyPr>
          <a:lstStyle/>
          <a:p>
            <a:pPr algn="ctr">
              <a:lnSpc>
                <a:spcPts val="5040"/>
              </a:lnSpc>
              <a:spcBef>
                <a:spcPct val="0"/>
              </a:spcBef>
            </a:pPr>
            <a:r>
              <a:rPr lang="en-US" sz="4200">
                <a:solidFill>
                  <a:srgbClr val="000000"/>
                </a:solidFill>
                <a:latin typeface="HK Grotesk Medium"/>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6673" y="1456975"/>
            <a:ext cx="8840238" cy="1285106"/>
          </a:xfrm>
          <a:prstGeom prst="rect">
            <a:avLst/>
          </a:prstGeom>
        </p:spPr>
        <p:txBody>
          <a:bodyPr anchor="t" rtlCol="false" tIns="0" lIns="0" bIns="0" rIns="0">
            <a:spAutoFit/>
          </a:bodyPr>
          <a:lstStyle/>
          <a:p>
            <a:pPr>
              <a:lnSpc>
                <a:spcPts val="10199"/>
              </a:lnSpc>
            </a:pPr>
            <a:r>
              <a:rPr lang="en-US" sz="8499">
                <a:solidFill>
                  <a:srgbClr val="191824"/>
                </a:solidFill>
                <a:latin typeface="HK Grotesk Bold"/>
              </a:rPr>
              <a:t>Content</a:t>
            </a:r>
          </a:p>
        </p:txBody>
      </p:sp>
      <p:grpSp>
        <p:nvGrpSpPr>
          <p:cNvPr name="Group 3" id="3"/>
          <p:cNvGrpSpPr/>
          <p:nvPr/>
        </p:nvGrpSpPr>
        <p:grpSpPr>
          <a:xfrm rot="0">
            <a:off x="9647200" y="3297986"/>
            <a:ext cx="7612100" cy="5960314"/>
            <a:chOff x="0" y="0"/>
            <a:chExt cx="10149467" cy="7947085"/>
          </a:xfrm>
        </p:grpSpPr>
        <p:sp>
          <p:nvSpPr>
            <p:cNvPr name="Freeform 4" id="4"/>
            <p:cNvSpPr/>
            <p:nvPr/>
          </p:nvSpPr>
          <p:spPr>
            <a:xfrm flipH="false" flipV="false" rot="0">
              <a:off x="5027165" y="0"/>
              <a:ext cx="5122301" cy="6178214"/>
            </a:xfrm>
            <a:custGeom>
              <a:avLst/>
              <a:gdLst/>
              <a:ahLst/>
              <a:cxnLst/>
              <a:rect r="r" b="b" t="t" l="l"/>
              <a:pathLst>
                <a:path h="6178214" w="5122301">
                  <a:moveTo>
                    <a:pt x="0" y="0"/>
                  </a:moveTo>
                  <a:lnTo>
                    <a:pt x="5122302" y="0"/>
                  </a:lnTo>
                  <a:lnTo>
                    <a:pt x="5122302" y="6178214"/>
                  </a:lnTo>
                  <a:lnTo>
                    <a:pt x="0" y="6178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2252882"/>
              <a:ext cx="6104896" cy="5694203"/>
            </a:xfrm>
            <a:custGeom>
              <a:avLst/>
              <a:gdLst/>
              <a:ahLst/>
              <a:cxnLst/>
              <a:rect r="r" b="b" t="t" l="l"/>
              <a:pathLst>
                <a:path h="5694203" w="6104896">
                  <a:moveTo>
                    <a:pt x="0" y="0"/>
                  </a:moveTo>
                  <a:lnTo>
                    <a:pt x="6104896" y="0"/>
                  </a:lnTo>
                  <a:lnTo>
                    <a:pt x="6104896" y="5694203"/>
                  </a:lnTo>
                  <a:lnTo>
                    <a:pt x="0" y="5694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1376673" y="3418350"/>
            <a:ext cx="7327129" cy="3829050"/>
          </a:xfrm>
          <a:prstGeom prst="rect">
            <a:avLst/>
          </a:prstGeom>
        </p:spPr>
        <p:txBody>
          <a:bodyPr anchor="t" rtlCol="false" tIns="0" lIns="0" bIns="0" rIns="0">
            <a:spAutoFit/>
          </a:bodyPr>
          <a:lstStyle/>
          <a:p>
            <a:pPr>
              <a:lnSpc>
                <a:spcPts val="6090"/>
              </a:lnSpc>
            </a:pPr>
            <a:r>
              <a:rPr lang="en-US" sz="4200">
                <a:solidFill>
                  <a:srgbClr val="191824"/>
                </a:solidFill>
                <a:latin typeface="HK Grotesk Medium"/>
              </a:rPr>
              <a:t>Definition</a:t>
            </a:r>
          </a:p>
          <a:p>
            <a:pPr>
              <a:lnSpc>
                <a:spcPts val="6090"/>
              </a:lnSpc>
            </a:pPr>
            <a:r>
              <a:rPr lang="en-US" sz="4200">
                <a:solidFill>
                  <a:srgbClr val="191824"/>
                </a:solidFill>
                <a:latin typeface="HK Grotesk Medium"/>
              </a:rPr>
              <a:t>Origin and History</a:t>
            </a:r>
          </a:p>
          <a:p>
            <a:pPr>
              <a:lnSpc>
                <a:spcPts val="6090"/>
              </a:lnSpc>
            </a:pPr>
            <a:r>
              <a:rPr lang="en-US" sz="4200">
                <a:solidFill>
                  <a:srgbClr val="191824"/>
                </a:solidFill>
                <a:latin typeface="HK Grotesk Medium"/>
              </a:rPr>
              <a:t>Major Acts in India</a:t>
            </a:r>
          </a:p>
          <a:p>
            <a:pPr>
              <a:lnSpc>
                <a:spcPts val="6090"/>
              </a:lnSpc>
            </a:pPr>
            <a:r>
              <a:rPr lang="en-US" sz="4200">
                <a:solidFill>
                  <a:srgbClr val="191824"/>
                </a:solidFill>
                <a:latin typeface="HK Grotesk Medium"/>
              </a:rPr>
              <a:t>Major amendments in Laws</a:t>
            </a:r>
          </a:p>
          <a:p>
            <a:pPr>
              <a:lnSpc>
                <a:spcPts val="6090"/>
              </a:lnSpc>
            </a:pPr>
            <a:r>
              <a:rPr lang="en-US" sz="4200">
                <a:solidFill>
                  <a:srgbClr val="191824"/>
                </a:solidFill>
                <a:latin typeface="HK Grotesk Medium"/>
              </a:rPr>
              <a:t>Copyrights and Trademark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882573" cy="10287000"/>
          </a:xfrm>
          <a:prstGeom prst="rect">
            <a:avLst/>
          </a:prstGeom>
          <a:solidFill>
            <a:srgbClr val="191824"/>
          </a:solidFill>
        </p:spPr>
      </p:sp>
      <p:sp>
        <p:nvSpPr>
          <p:cNvPr name="TextBox 3" id="3"/>
          <p:cNvSpPr txBox="true"/>
          <p:nvPr/>
        </p:nvSpPr>
        <p:spPr>
          <a:xfrm rot="0">
            <a:off x="1028700" y="2875863"/>
            <a:ext cx="7227887" cy="1952625"/>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Intellectual Property (IP) is a special category of property created by human intellect (mind) in the fields of arts, literature, science, trade, etc.</a:t>
            </a:r>
          </a:p>
        </p:txBody>
      </p:sp>
      <p:sp>
        <p:nvSpPr>
          <p:cNvPr name="TextBox 4" id="4"/>
          <p:cNvSpPr txBox="true"/>
          <p:nvPr/>
        </p:nvSpPr>
        <p:spPr>
          <a:xfrm rot="0">
            <a:off x="1028700" y="1257805"/>
            <a:ext cx="8840238" cy="895350"/>
          </a:xfrm>
          <a:prstGeom prst="rect">
            <a:avLst/>
          </a:prstGeom>
        </p:spPr>
        <p:txBody>
          <a:bodyPr anchor="t" rtlCol="false" tIns="0" lIns="0" bIns="0" rIns="0">
            <a:spAutoFit/>
          </a:bodyPr>
          <a:lstStyle/>
          <a:p>
            <a:pPr>
              <a:lnSpc>
                <a:spcPts val="7079"/>
              </a:lnSpc>
            </a:pPr>
            <a:r>
              <a:rPr lang="en-US" sz="5899">
                <a:solidFill>
                  <a:srgbClr val="FFFFFF"/>
                </a:solidFill>
                <a:latin typeface="HK Grotesk Bold"/>
              </a:rPr>
              <a:t>Definition</a:t>
            </a:r>
          </a:p>
        </p:txBody>
      </p:sp>
      <p:sp>
        <p:nvSpPr>
          <p:cNvPr name="Freeform 5" id="5"/>
          <p:cNvSpPr/>
          <p:nvPr/>
        </p:nvSpPr>
        <p:spPr>
          <a:xfrm flipH="false" flipV="false" rot="0">
            <a:off x="9403765" y="3070015"/>
            <a:ext cx="8115300" cy="4981413"/>
          </a:xfrm>
          <a:custGeom>
            <a:avLst/>
            <a:gdLst/>
            <a:ahLst/>
            <a:cxnLst/>
            <a:rect r="r" b="b" t="t" l="l"/>
            <a:pathLst>
              <a:path h="4981413" w="8115300">
                <a:moveTo>
                  <a:pt x="0" y="0"/>
                </a:moveTo>
                <a:lnTo>
                  <a:pt x="8115300" y="0"/>
                </a:lnTo>
                <a:lnTo>
                  <a:pt x="8115300" y="4981413"/>
                </a:lnTo>
                <a:lnTo>
                  <a:pt x="0" y="4981413"/>
                </a:lnTo>
                <a:lnTo>
                  <a:pt x="0" y="0"/>
                </a:lnTo>
                <a:close/>
              </a:path>
            </a:pathLst>
          </a:custGeom>
          <a:blipFill>
            <a:blip r:embed="rId2"/>
            <a:stretch>
              <a:fillRect l="0" t="0" r="0" b="0"/>
            </a:stretch>
          </a:blipFill>
          <a:ln w="66675" cap="sq">
            <a:solidFill>
              <a:srgbClr val="000000"/>
            </a:solidFill>
            <a:prstDash val="solid"/>
            <a:miter/>
          </a:ln>
        </p:spPr>
      </p:sp>
      <p:sp>
        <p:nvSpPr>
          <p:cNvPr name="TextBox 6" id="6"/>
          <p:cNvSpPr txBox="true"/>
          <p:nvPr/>
        </p:nvSpPr>
        <p:spPr>
          <a:xfrm rot="0">
            <a:off x="1028700" y="5494046"/>
            <a:ext cx="7227887" cy="3357245"/>
          </a:xfrm>
          <a:prstGeom prst="rect">
            <a:avLst/>
          </a:prstGeom>
        </p:spPr>
        <p:txBody>
          <a:bodyPr anchor="t" rtlCol="false" tIns="0" lIns="0" bIns="0" rIns="0">
            <a:spAutoFit/>
          </a:bodyPr>
          <a:lstStyle/>
          <a:p>
            <a:pPr>
              <a:lnSpc>
                <a:spcPts val="4480"/>
              </a:lnSpc>
            </a:pPr>
            <a:r>
              <a:rPr lang="en-US" sz="3200">
                <a:solidFill>
                  <a:srgbClr val="FFFFFF"/>
                </a:solidFill>
                <a:latin typeface="HK Grotesk Bold"/>
              </a:rPr>
              <a:t>Since IP is a novel creation of the mind, it is intangible (i.e. invisible and indivisible) in nature and differs from the tangible property, such as land, house, gold and car with which we are quite familiar.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6968063" y="1085850"/>
            <a:ext cx="10291237" cy="836930"/>
          </a:xfrm>
          <a:prstGeom prst="rect">
            <a:avLst/>
          </a:prstGeom>
        </p:spPr>
        <p:txBody>
          <a:bodyPr anchor="t" rtlCol="false" tIns="0" lIns="0" bIns="0" rIns="0">
            <a:spAutoFit/>
          </a:bodyPr>
          <a:lstStyle/>
          <a:p>
            <a:pPr algn="r">
              <a:lnSpc>
                <a:spcPts val="6490"/>
              </a:lnSpc>
            </a:pPr>
            <a:r>
              <a:rPr lang="en-US" sz="5900">
                <a:solidFill>
                  <a:srgbClr val="FFFFFF"/>
                </a:solidFill>
                <a:latin typeface="HK Grotesk Bold"/>
              </a:rPr>
              <a:t>Intellectual Property Rights</a:t>
            </a:r>
          </a:p>
        </p:txBody>
      </p:sp>
      <p:grpSp>
        <p:nvGrpSpPr>
          <p:cNvPr name="Group 3" id="3"/>
          <p:cNvGrpSpPr/>
          <p:nvPr/>
        </p:nvGrpSpPr>
        <p:grpSpPr>
          <a:xfrm rot="0">
            <a:off x="14540780" y="5817977"/>
            <a:ext cx="5437040" cy="5909095"/>
            <a:chOff x="0" y="0"/>
            <a:chExt cx="7249387" cy="7878794"/>
          </a:xfrm>
        </p:grpSpPr>
        <p:sp>
          <p:nvSpPr>
            <p:cNvPr name="Freeform 4" id="4"/>
            <p:cNvSpPr/>
            <p:nvPr/>
          </p:nvSpPr>
          <p:spPr>
            <a:xfrm flipH="false" flipV="false" rot="0">
              <a:off x="1525626" y="0"/>
              <a:ext cx="3707761" cy="7397029"/>
            </a:xfrm>
            <a:custGeom>
              <a:avLst/>
              <a:gdLst/>
              <a:ahLst/>
              <a:cxnLst/>
              <a:rect r="r" b="b" t="t" l="l"/>
              <a:pathLst>
                <a:path h="7397029" w="3707761">
                  <a:moveTo>
                    <a:pt x="0" y="0"/>
                  </a:moveTo>
                  <a:lnTo>
                    <a:pt x="3707761" y="0"/>
                  </a:lnTo>
                  <a:lnTo>
                    <a:pt x="3707761" y="7397029"/>
                  </a:lnTo>
                  <a:lnTo>
                    <a:pt x="0" y="7397029"/>
                  </a:lnTo>
                  <a:lnTo>
                    <a:pt x="0" y="0"/>
                  </a:lnTo>
                  <a:close/>
                </a:path>
              </a:pathLst>
            </a:custGeom>
            <a:blipFill>
              <a:blip r:embed="rId2"/>
              <a:stretch>
                <a:fillRect l="0" t="0" r="0" b="0"/>
              </a:stretch>
            </a:blipFill>
          </p:spPr>
        </p:sp>
        <p:sp>
          <p:nvSpPr>
            <p:cNvPr name="Freeform 5" id="5"/>
            <p:cNvSpPr/>
            <p:nvPr/>
          </p:nvSpPr>
          <p:spPr>
            <a:xfrm flipH="false" flipV="false" rot="0">
              <a:off x="0" y="4137646"/>
              <a:ext cx="3217387" cy="3741148"/>
            </a:xfrm>
            <a:custGeom>
              <a:avLst/>
              <a:gdLst/>
              <a:ahLst/>
              <a:cxnLst/>
              <a:rect r="r" b="b" t="t" l="l"/>
              <a:pathLst>
                <a:path h="3741148" w="3217387">
                  <a:moveTo>
                    <a:pt x="0" y="0"/>
                  </a:moveTo>
                  <a:lnTo>
                    <a:pt x="3217387" y="0"/>
                  </a:lnTo>
                  <a:lnTo>
                    <a:pt x="3217387" y="3741148"/>
                  </a:lnTo>
                  <a:lnTo>
                    <a:pt x="0" y="37411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217387" y="1683353"/>
              <a:ext cx="4032000" cy="388538"/>
            </a:xfrm>
            <a:custGeom>
              <a:avLst/>
              <a:gdLst/>
              <a:ahLst/>
              <a:cxnLst/>
              <a:rect r="r" b="b" t="t" l="l"/>
              <a:pathLst>
                <a:path h="388538" w="4032000">
                  <a:moveTo>
                    <a:pt x="0" y="0"/>
                  </a:moveTo>
                  <a:lnTo>
                    <a:pt x="4032000" y="0"/>
                  </a:lnTo>
                  <a:lnTo>
                    <a:pt x="4032000" y="388539"/>
                  </a:lnTo>
                  <a:lnTo>
                    <a:pt x="0" y="388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7" id="7"/>
          <p:cNvSpPr txBox="true"/>
          <p:nvPr/>
        </p:nvSpPr>
        <p:spPr>
          <a:xfrm rot="0">
            <a:off x="1196438" y="2354031"/>
            <a:ext cx="16480615" cy="3895725"/>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 IPR are the privileges accorded to the creator/inventor (of IP) in conformance with the laws. These rights are given to the creator/inventor in exchange for revealing the process of creation/invention in the public domain.</a:t>
            </a:r>
          </a:p>
          <a:p>
            <a:pPr>
              <a:lnSpc>
                <a:spcPts val="3840"/>
              </a:lnSpc>
              <a:spcBef>
                <a:spcPct val="0"/>
              </a:spcBef>
            </a:pPr>
            <a:r>
              <a:rPr lang="en-US" sz="3200">
                <a:solidFill>
                  <a:srgbClr val="FFFFFF"/>
                </a:solidFill>
                <a:latin typeface="HK Grotesk Medium"/>
              </a:rPr>
              <a:t> </a:t>
            </a:r>
          </a:p>
          <a:p>
            <a:pPr>
              <a:lnSpc>
                <a:spcPts val="3840"/>
              </a:lnSpc>
              <a:spcBef>
                <a:spcPct val="0"/>
              </a:spcBef>
            </a:pPr>
            <a:r>
              <a:rPr lang="en-US" sz="3200">
                <a:solidFill>
                  <a:srgbClr val="FFFFFF"/>
                </a:solidFill>
                <a:latin typeface="HK Grotesk Medium"/>
              </a:rPr>
              <a:t>• The inventor is conferred with the special rights to use, sell, distribute, offering for sale and restricting others from using the invention without his prior permission. The aforementioned rights do not apply to the physical object (e.g. book or computer or mobile phone) in which the creation may be embodied but attributed to the intellectual creativity.</a:t>
            </a:r>
          </a:p>
        </p:txBody>
      </p:sp>
      <p:sp>
        <p:nvSpPr>
          <p:cNvPr name="TextBox 8" id="8"/>
          <p:cNvSpPr txBox="true"/>
          <p:nvPr/>
        </p:nvSpPr>
        <p:spPr>
          <a:xfrm rot="0">
            <a:off x="1028700" y="8057201"/>
            <a:ext cx="14334702" cy="1466850"/>
          </a:xfrm>
          <a:prstGeom prst="rect">
            <a:avLst/>
          </a:prstGeom>
        </p:spPr>
        <p:txBody>
          <a:bodyPr anchor="t" rtlCol="false" tIns="0" lIns="0" bIns="0" rIns="0">
            <a:spAutoFit/>
          </a:bodyPr>
          <a:lstStyle/>
          <a:p>
            <a:pPr>
              <a:lnSpc>
                <a:spcPts val="3840"/>
              </a:lnSpc>
              <a:spcBef>
                <a:spcPct val="0"/>
              </a:spcBef>
            </a:pPr>
            <a:r>
              <a:rPr lang="en-US" sz="3200">
                <a:solidFill>
                  <a:srgbClr val="FFFFFF"/>
                </a:solidFill>
                <a:latin typeface="HK Grotesk Medium"/>
              </a:rPr>
              <a:t>•IPRs that stimulate inventive and creative activities (patents, utility models, etc)</a:t>
            </a:r>
          </a:p>
          <a:p>
            <a:pPr>
              <a:lnSpc>
                <a:spcPts val="3840"/>
              </a:lnSpc>
              <a:spcBef>
                <a:spcPct val="0"/>
              </a:spcBef>
            </a:pPr>
            <a:r>
              <a:rPr lang="en-US" sz="3200">
                <a:solidFill>
                  <a:srgbClr val="FFFFFF"/>
                </a:solidFill>
                <a:latin typeface="HK Grotesk Medium"/>
              </a:rPr>
              <a:t>• IPRs that offer information to consumers (trademarks and geographical indications).</a:t>
            </a:r>
          </a:p>
        </p:txBody>
      </p:sp>
      <p:sp>
        <p:nvSpPr>
          <p:cNvPr name="TextBox 9" id="9"/>
          <p:cNvSpPr txBox="true"/>
          <p:nvPr/>
        </p:nvSpPr>
        <p:spPr>
          <a:xfrm rot="0">
            <a:off x="1028700" y="6991671"/>
            <a:ext cx="10291237" cy="836930"/>
          </a:xfrm>
          <a:prstGeom prst="rect">
            <a:avLst/>
          </a:prstGeom>
        </p:spPr>
        <p:txBody>
          <a:bodyPr anchor="t" rtlCol="false" tIns="0" lIns="0" bIns="0" rIns="0">
            <a:spAutoFit/>
          </a:bodyPr>
          <a:lstStyle/>
          <a:p>
            <a:pPr>
              <a:lnSpc>
                <a:spcPts val="6490"/>
              </a:lnSpc>
            </a:pPr>
            <a:r>
              <a:rPr lang="en-US" sz="5900">
                <a:solidFill>
                  <a:srgbClr val="FFFFFF"/>
                </a:solidFill>
                <a:latin typeface="HK Grotesk Bold"/>
              </a:rPr>
              <a:t>Categories</a:t>
            </a:r>
            <a:r>
              <a:rPr lang="en-US" sz="5900">
                <a:solidFill>
                  <a:srgbClr val="FFFFFF"/>
                </a:solidFill>
                <a:latin typeface="HK Grotesk Bold"/>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2093958" y="-358254"/>
            <a:ext cx="4462578" cy="4462578"/>
            <a:chOff x="0" y="0"/>
            <a:chExt cx="5950103" cy="5950103"/>
          </a:xfrm>
        </p:grpSpPr>
        <p:sp>
          <p:nvSpPr>
            <p:cNvPr name="Freeform 3" id="3"/>
            <p:cNvSpPr/>
            <p:nvPr/>
          </p:nvSpPr>
          <p:spPr>
            <a:xfrm flipH="false" flipV="false" rot="0">
              <a:off x="0" y="0"/>
              <a:ext cx="5950103" cy="5950103"/>
            </a:xfrm>
            <a:custGeom>
              <a:avLst/>
              <a:gdLst/>
              <a:ahLst/>
              <a:cxnLst/>
              <a:rect r="r" b="b" t="t" l="l"/>
              <a:pathLst>
                <a:path h="5950103" w="5950103">
                  <a:moveTo>
                    <a:pt x="0" y="0"/>
                  </a:moveTo>
                  <a:lnTo>
                    <a:pt x="5950103" y="0"/>
                  </a:lnTo>
                  <a:lnTo>
                    <a:pt x="5950103" y="5950103"/>
                  </a:lnTo>
                  <a:lnTo>
                    <a:pt x="0" y="5950103"/>
                  </a:lnTo>
                  <a:lnTo>
                    <a:pt x="0" y="0"/>
                  </a:lnTo>
                  <a:close/>
                </a:path>
              </a:pathLst>
            </a:custGeom>
            <a:blipFill>
              <a:blip r:embed="rId2"/>
              <a:stretch>
                <a:fillRect l="0" t="0" r="0" b="0"/>
              </a:stretch>
            </a:blipFill>
          </p:spPr>
        </p:sp>
        <p:sp>
          <p:nvSpPr>
            <p:cNvPr name="Freeform 4" id="4"/>
            <p:cNvSpPr/>
            <p:nvPr/>
          </p:nvSpPr>
          <p:spPr>
            <a:xfrm flipH="false" flipV="false" rot="-10800000">
              <a:off x="0" y="463703"/>
              <a:ext cx="4152839" cy="4549923"/>
            </a:xfrm>
            <a:custGeom>
              <a:avLst/>
              <a:gdLst/>
              <a:ahLst/>
              <a:cxnLst/>
              <a:rect r="r" b="b" t="t" l="l"/>
              <a:pathLst>
                <a:path h="4549923" w="4152839">
                  <a:moveTo>
                    <a:pt x="0" y="0"/>
                  </a:moveTo>
                  <a:lnTo>
                    <a:pt x="4152839" y="0"/>
                  </a:lnTo>
                  <a:lnTo>
                    <a:pt x="4152839" y="4549923"/>
                  </a:lnTo>
                  <a:lnTo>
                    <a:pt x="0" y="45499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6056711" y="6233855"/>
            <a:ext cx="4462578" cy="4462578"/>
            <a:chOff x="0" y="0"/>
            <a:chExt cx="5950103" cy="5950103"/>
          </a:xfrm>
        </p:grpSpPr>
        <p:sp>
          <p:nvSpPr>
            <p:cNvPr name="Freeform 6" id="6"/>
            <p:cNvSpPr/>
            <p:nvPr/>
          </p:nvSpPr>
          <p:spPr>
            <a:xfrm flipH="false" flipV="false" rot="0">
              <a:off x="0" y="0"/>
              <a:ext cx="5950103" cy="5950103"/>
            </a:xfrm>
            <a:custGeom>
              <a:avLst/>
              <a:gdLst/>
              <a:ahLst/>
              <a:cxnLst/>
              <a:rect r="r" b="b" t="t" l="l"/>
              <a:pathLst>
                <a:path h="5950103" w="5950103">
                  <a:moveTo>
                    <a:pt x="0" y="0"/>
                  </a:moveTo>
                  <a:lnTo>
                    <a:pt x="5950103" y="0"/>
                  </a:lnTo>
                  <a:lnTo>
                    <a:pt x="5950103" y="5950103"/>
                  </a:lnTo>
                  <a:lnTo>
                    <a:pt x="0" y="5950103"/>
                  </a:lnTo>
                  <a:lnTo>
                    <a:pt x="0" y="0"/>
                  </a:lnTo>
                  <a:close/>
                </a:path>
              </a:pathLst>
            </a:custGeom>
            <a:blipFill>
              <a:blip r:embed="rId2"/>
              <a:stretch>
                <a:fillRect l="0" t="0" r="0" b="0"/>
              </a:stretch>
            </a:blipFill>
          </p:spPr>
        </p:sp>
        <p:sp>
          <p:nvSpPr>
            <p:cNvPr name="Freeform 7" id="7"/>
            <p:cNvSpPr/>
            <p:nvPr/>
          </p:nvSpPr>
          <p:spPr>
            <a:xfrm flipH="false" flipV="false" rot="-10800000">
              <a:off x="0" y="463703"/>
              <a:ext cx="4152839" cy="4549923"/>
            </a:xfrm>
            <a:custGeom>
              <a:avLst/>
              <a:gdLst/>
              <a:ahLst/>
              <a:cxnLst/>
              <a:rect r="r" b="b" t="t" l="l"/>
              <a:pathLst>
                <a:path h="4549923" w="4152839">
                  <a:moveTo>
                    <a:pt x="0" y="0"/>
                  </a:moveTo>
                  <a:lnTo>
                    <a:pt x="4152839" y="0"/>
                  </a:lnTo>
                  <a:lnTo>
                    <a:pt x="4152839" y="4549923"/>
                  </a:lnTo>
                  <a:lnTo>
                    <a:pt x="0" y="45499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3134421" y="2143975"/>
            <a:ext cx="12173953" cy="1466850"/>
          </a:xfrm>
          <a:prstGeom prst="rect">
            <a:avLst/>
          </a:prstGeom>
        </p:spPr>
        <p:txBody>
          <a:bodyPr anchor="t" rtlCol="false" tIns="0" lIns="0" bIns="0" rIns="0">
            <a:spAutoFit/>
          </a:bodyPr>
          <a:lstStyle/>
          <a:p>
            <a:pPr>
              <a:lnSpc>
                <a:spcPts val="3840"/>
              </a:lnSpc>
              <a:spcBef>
                <a:spcPct val="0"/>
              </a:spcBef>
            </a:pPr>
            <a:r>
              <a:rPr lang="en-US" sz="3200">
                <a:solidFill>
                  <a:srgbClr val="000000"/>
                </a:solidFill>
                <a:latin typeface="HK Grotesk Medium"/>
              </a:rPr>
              <a:t>IP is divided into two categories for ease of understanding:</a:t>
            </a:r>
          </a:p>
          <a:p>
            <a:pPr>
              <a:lnSpc>
                <a:spcPts val="3840"/>
              </a:lnSpc>
              <a:spcBef>
                <a:spcPct val="0"/>
              </a:spcBef>
            </a:pPr>
            <a:r>
              <a:rPr lang="en-US" sz="3200">
                <a:solidFill>
                  <a:srgbClr val="000000"/>
                </a:solidFill>
                <a:latin typeface="HK Grotesk Medium"/>
              </a:rPr>
              <a:t>• Industrial Property</a:t>
            </a:r>
          </a:p>
          <a:p>
            <a:pPr>
              <a:lnSpc>
                <a:spcPts val="3840"/>
              </a:lnSpc>
              <a:spcBef>
                <a:spcPct val="0"/>
              </a:spcBef>
            </a:pPr>
            <a:r>
              <a:rPr lang="en-US" sz="3200">
                <a:solidFill>
                  <a:srgbClr val="000000"/>
                </a:solidFill>
                <a:latin typeface="HK Grotesk Medium"/>
              </a:rPr>
              <a:t>• Copyright</a:t>
            </a:r>
          </a:p>
        </p:txBody>
      </p:sp>
      <p:sp>
        <p:nvSpPr>
          <p:cNvPr name="TextBox 9" id="9"/>
          <p:cNvSpPr txBox="true"/>
          <p:nvPr/>
        </p:nvSpPr>
        <p:spPr>
          <a:xfrm rot="0">
            <a:off x="1183494" y="4094799"/>
            <a:ext cx="16075806" cy="3895725"/>
          </a:xfrm>
          <a:prstGeom prst="rect">
            <a:avLst/>
          </a:prstGeom>
        </p:spPr>
        <p:txBody>
          <a:bodyPr anchor="t" rtlCol="false" tIns="0" lIns="0" bIns="0" rIns="0">
            <a:spAutoFit/>
          </a:bodyPr>
          <a:lstStyle/>
          <a:p>
            <a:pPr>
              <a:lnSpc>
                <a:spcPts val="3840"/>
              </a:lnSpc>
              <a:spcBef>
                <a:spcPct val="0"/>
              </a:spcBef>
            </a:pPr>
            <a:r>
              <a:rPr lang="en-US" sz="3200">
                <a:solidFill>
                  <a:srgbClr val="000000"/>
                </a:solidFill>
                <a:latin typeface="HK Grotesk Medium"/>
              </a:rPr>
              <a:t>Industrial property, which includes inventions (patents), trademarks, industrial designs, and </a:t>
            </a:r>
          </a:p>
          <a:p>
            <a:pPr>
              <a:lnSpc>
                <a:spcPts val="3840"/>
              </a:lnSpc>
              <a:spcBef>
                <a:spcPct val="0"/>
              </a:spcBef>
            </a:pPr>
            <a:r>
              <a:rPr lang="en-US" sz="3200">
                <a:solidFill>
                  <a:srgbClr val="000000"/>
                </a:solidFill>
                <a:latin typeface="HK Grotesk Medium"/>
              </a:rPr>
              <a:t>geographic indications of source.</a:t>
            </a:r>
          </a:p>
          <a:p>
            <a:pPr>
              <a:lnSpc>
                <a:spcPts val="3840"/>
              </a:lnSpc>
              <a:spcBef>
                <a:spcPct val="0"/>
              </a:spcBef>
            </a:pPr>
          </a:p>
          <a:p>
            <a:pPr>
              <a:lnSpc>
                <a:spcPts val="3840"/>
              </a:lnSpc>
              <a:spcBef>
                <a:spcPct val="0"/>
              </a:spcBef>
            </a:pPr>
            <a:r>
              <a:rPr lang="en-US" sz="3200">
                <a:solidFill>
                  <a:srgbClr val="000000"/>
                </a:solidFill>
                <a:latin typeface="HK Grotesk Medium"/>
              </a:rPr>
              <a:t>Copyright, which includes literary and artistic works such </a:t>
            </a:r>
          </a:p>
          <a:p>
            <a:pPr>
              <a:lnSpc>
                <a:spcPts val="3840"/>
              </a:lnSpc>
              <a:spcBef>
                <a:spcPct val="0"/>
              </a:spcBef>
            </a:pPr>
            <a:r>
              <a:rPr lang="en-US" sz="3200">
                <a:solidFill>
                  <a:srgbClr val="000000"/>
                </a:solidFill>
                <a:latin typeface="HK Grotesk Medium"/>
              </a:rPr>
              <a:t>as novels, poems and plays, films, musical works, artistic works such as drawings, paintings, </a:t>
            </a:r>
          </a:p>
          <a:p>
            <a:pPr>
              <a:lnSpc>
                <a:spcPts val="3840"/>
              </a:lnSpc>
              <a:spcBef>
                <a:spcPct val="0"/>
              </a:spcBef>
            </a:pPr>
            <a:r>
              <a:rPr lang="en-US" sz="3200">
                <a:solidFill>
                  <a:srgbClr val="000000"/>
                </a:solidFill>
                <a:latin typeface="HK Grotesk Medium"/>
              </a:rPr>
              <a:t>photographs and sculptures, and architectural designs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2555743"/>
            <a:ext cx="18288000" cy="7731257"/>
          </a:xfrm>
          <a:prstGeom prst="rect">
            <a:avLst/>
          </a:prstGeom>
          <a:solidFill>
            <a:srgbClr val="191824"/>
          </a:solidFill>
        </p:spPr>
      </p:sp>
      <p:sp>
        <p:nvSpPr>
          <p:cNvPr name="Freeform 3" id="3"/>
          <p:cNvSpPr/>
          <p:nvPr/>
        </p:nvSpPr>
        <p:spPr>
          <a:xfrm flipH="false" flipV="false" rot="0">
            <a:off x="9374493" y="3357593"/>
            <a:ext cx="8292037" cy="6127558"/>
          </a:xfrm>
          <a:custGeom>
            <a:avLst/>
            <a:gdLst/>
            <a:ahLst/>
            <a:cxnLst/>
            <a:rect r="r" b="b" t="t" l="l"/>
            <a:pathLst>
              <a:path h="6127558" w="8292037">
                <a:moveTo>
                  <a:pt x="0" y="0"/>
                </a:moveTo>
                <a:lnTo>
                  <a:pt x="8292037" y="0"/>
                </a:lnTo>
                <a:lnTo>
                  <a:pt x="8292037" y="6127558"/>
                </a:lnTo>
                <a:lnTo>
                  <a:pt x="0" y="6127558"/>
                </a:lnTo>
                <a:lnTo>
                  <a:pt x="0" y="0"/>
                </a:lnTo>
                <a:close/>
              </a:path>
            </a:pathLst>
          </a:custGeom>
          <a:blipFill>
            <a:blip r:embed="rId2"/>
            <a:stretch>
              <a:fillRect l="0" t="-26503" r="0" b="-8820"/>
            </a:stretch>
          </a:blipFill>
        </p:spPr>
      </p:sp>
      <p:sp>
        <p:nvSpPr>
          <p:cNvPr name="TextBox 4" id="4"/>
          <p:cNvSpPr txBox="true"/>
          <p:nvPr/>
        </p:nvSpPr>
        <p:spPr>
          <a:xfrm rot="0">
            <a:off x="1028700" y="1372806"/>
            <a:ext cx="14375192" cy="605790"/>
          </a:xfrm>
          <a:prstGeom prst="rect">
            <a:avLst/>
          </a:prstGeom>
        </p:spPr>
        <p:txBody>
          <a:bodyPr anchor="t" rtlCol="false" tIns="0" lIns="0" bIns="0" rIns="0">
            <a:spAutoFit/>
          </a:bodyPr>
          <a:lstStyle/>
          <a:p>
            <a:pPr>
              <a:lnSpc>
                <a:spcPts val="4620"/>
              </a:lnSpc>
            </a:pPr>
            <a:r>
              <a:rPr lang="en-US" sz="4200">
                <a:solidFill>
                  <a:srgbClr val="000000"/>
                </a:solidFill>
                <a:latin typeface="HK Grotesk Bold"/>
              </a:rPr>
              <a:t>Intellectual property shall include the right relating to:</a:t>
            </a:r>
          </a:p>
        </p:txBody>
      </p:sp>
      <p:sp>
        <p:nvSpPr>
          <p:cNvPr name="TextBox 5" id="5"/>
          <p:cNvSpPr txBox="true"/>
          <p:nvPr/>
        </p:nvSpPr>
        <p:spPr>
          <a:xfrm rot="0">
            <a:off x="694967" y="4078736"/>
            <a:ext cx="8449033" cy="4181983"/>
          </a:xfrm>
          <a:prstGeom prst="rect">
            <a:avLst/>
          </a:prstGeom>
        </p:spPr>
        <p:txBody>
          <a:bodyPr anchor="t" rtlCol="false" tIns="0" lIns="0" bIns="0" rIns="0">
            <a:spAutoFit/>
          </a:bodyPr>
          <a:lstStyle/>
          <a:p>
            <a:pPr marL="690881" indent="-345440" lvl="1">
              <a:lnSpc>
                <a:spcPts val="4736"/>
              </a:lnSpc>
              <a:buFont typeface="Arial"/>
              <a:buChar char="•"/>
            </a:pPr>
            <a:r>
              <a:rPr lang="en-US" sz="3200">
                <a:solidFill>
                  <a:srgbClr val="FFFFFF"/>
                </a:solidFill>
                <a:latin typeface="HK Grotesk Medium"/>
              </a:rPr>
              <a:t>Literary, artistic and scientific works;</a:t>
            </a:r>
          </a:p>
          <a:p>
            <a:pPr marL="690881" indent="-345440" lvl="1">
              <a:lnSpc>
                <a:spcPts val="4736"/>
              </a:lnSpc>
              <a:buFont typeface="Arial"/>
              <a:buChar char="•"/>
            </a:pPr>
            <a:r>
              <a:rPr lang="en-US" sz="3200">
                <a:solidFill>
                  <a:srgbClr val="FFFFFF"/>
                </a:solidFill>
                <a:latin typeface="HK Grotesk Medium"/>
              </a:rPr>
              <a:t>Performance of performing artists;</a:t>
            </a:r>
          </a:p>
          <a:p>
            <a:pPr marL="690881" indent="-345440" lvl="1">
              <a:lnSpc>
                <a:spcPts val="4736"/>
              </a:lnSpc>
              <a:buFont typeface="Arial"/>
              <a:buChar char="•"/>
            </a:pPr>
            <a:r>
              <a:rPr lang="en-US" sz="3200">
                <a:solidFill>
                  <a:srgbClr val="FFFFFF"/>
                </a:solidFill>
                <a:latin typeface="HK Grotesk Medium"/>
              </a:rPr>
              <a:t>Inventions in all fields of human endeavour;</a:t>
            </a:r>
          </a:p>
          <a:p>
            <a:pPr marL="690881" indent="-345440" lvl="1">
              <a:lnSpc>
                <a:spcPts val="4736"/>
              </a:lnSpc>
              <a:buFont typeface="Arial"/>
              <a:buChar char="•"/>
            </a:pPr>
            <a:r>
              <a:rPr lang="en-US" sz="3200">
                <a:solidFill>
                  <a:srgbClr val="FFFFFF"/>
                </a:solidFill>
                <a:latin typeface="HK Grotesk Medium"/>
              </a:rPr>
              <a:t>Scientific discoveries;</a:t>
            </a:r>
          </a:p>
          <a:p>
            <a:pPr marL="690881" indent="-345440" lvl="1">
              <a:lnSpc>
                <a:spcPts val="4736"/>
              </a:lnSpc>
              <a:buFont typeface="Arial"/>
              <a:buChar char="•"/>
            </a:pPr>
            <a:r>
              <a:rPr lang="en-US" sz="3200">
                <a:solidFill>
                  <a:srgbClr val="FFFFFF"/>
                </a:solidFill>
                <a:latin typeface="HK Grotesk Medium"/>
              </a:rPr>
              <a:t>Industrial designs;</a:t>
            </a:r>
          </a:p>
          <a:p>
            <a:pPr marL="690881" indent="-345440" lvl="1">
              <a:lnSpc>
                <a:spcPts val="4736"/>
              </a:lnSpc>
              <a:buFont typeface="Arial"/>
              <a:buChar char="•"/>
            </a:pPr>
            <a:r>
              <a:rPr lang="en-US" sz="3200">
                <a:solidFill>
                  <a:srgbClr val="FFFFFF"/>
                </a:solidFill>
                <a:latin typeface="HK Grotesk Medium"/>
              </a:rPr>
              <a:t>Trademarks, service marks and etc;</a:t>
            </a:r>
          </a:p>
          <a:p>
            <a:pPr marL="690881" indent="-345440" lvl="1">
              <a:lnSpc>
                <a:spcPts val="4736"/>
              </a:lnSpc>
              <a:buFont typeface="Arial"/>
              <a:buChar char="•"/>
            </a:pPr>
            <a:r>
              <a:rPr lang="en-US" sz="3200">
                <a:solidFill>
                  <a:srgbClr val="FFFFFF"/>
                </a:solidFill>
                <a:latin typeface="HK Grotesk Medium"/>
              </a:rPr>
              <a:t>Protection against unfair competition.</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96221" y="1095375"/>
            <a:ext cx="10264276" cy="993775"/>
          </a:xfrm>
          <a:prstGeom prst="rect">
            <a:avLst/>
          </a:prstGeom>
        </p:spPr>
        <p:txBody>
          <a:bodyPr anchor="t" rtlCol="false" tIns="0" lIns="0" bIns="0" rIns="0">
            <a:spAutoFit/>
          </a:bodyPr>
          <a:lstStyle/>
          <a:p>
            <a:pPr>
              <a:lnSpc>
                <a:spcPts val="7699"/>
              </a:lnSpc>
            </a:pPr>
            <a:r>
              <a:rPr lang="en-US" sz="6999">
                <a:solidFill>
                  <a:srgbClr val="191824"/>
                </a:solidFill>
                <a:latin typeface="HK Grotesk Bold"/>
              </a:rPr>
              <a:t>Origin</a:t>
            </a:r>
          </a:p>
        </p:txBody>
      </p:sp>
      <p:sp>
        <p:nvSpPr>
          <p:cNvPr name="TextBox 3" id="3"/>
          <p:cNvSpPr txBox="true"/>
          <p:nvPr/>
        </p:nvSpPr>
        <p:spPr>
          <a:xfrm rot="0">
            <a:off x="1028700" y="2572661"/>
            <a:ext cx="16425029" cy="5838825"/>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191824"/>
                </a:solidFill>
                <a:latin typeface="HK Grotesk Medium"/>
              </a:rPr>
              <a:t>It is believed that a rudimentary form of IP was being practised around 500 Before the Common Era (BCE) in Sybaris, a state of Greece. The Natives of Sybaris were granted a year‘s protection for using their intellect to create ―any new Improvement in luxury.</a:t>
            </a:r>
          </a:p>
          <a:p>
            <a:pPr marL="690881" indent="-345440" lvl="1">
              <a:lnSpc>
                <a:spcPts val="3840"/>
              </a:lnSpc>
              <a:buFont typeface="Arial"/>
              <a:buChar char="•"/>
            </a:pPr>
            <a:r>
              <a:rPr lang="en-US" sz="3200">
                <a:solidFill>
                  <a:srgbClr val="191824"/>
                </a:solidFill>
                <a:latin typeface="HK Grotesk Medium"/>
              </a:rPr>
              <a:t> In 1623, Britain passed an Intellectual Property Legislation which entitled Guilds (association of artisans or merchants) to create innovations and bring them to market for Trade purposes. </a:t>
            </a:r>
          </a:p>
          <a:p>
            <a:pPr marL="690881" indent="-345440" lvl="1">
              <a:lnSpc>
                <a:spcPts val="3840"/>
              </a:lnSpc>
              <a:buFont typeface="Arial"/>
              <a:buChar char="•"/>
            </a:pPr>
            <a:r>
              <a:rPr lang="en-US" sz="3200">
                <a:solidFill>
                  <a:srgbClr val="191824"/>
                </a:solidFill>
                <a:latin typeface="HK Grotesk Medium"/>
              </a:rPr>
              <a:t>However, this legislation brought a lot of resentment amongst the public, and thus was replaced by the Statute of Monopolies‘, which gave the rights to the original creator/inventor for 14 years. </a:t>
            </a:r>
          </a:p>
          <a:p>
            <a:pPr marL="690881" indent="-345440" lvl="1">
              <a:lnSpc>
                <a:spcPts val="3840"/>
              </a:lnSpc>
              <a:buFont typeface="Arial"/>
              <a:buChar char="•"/>
            </a:pPr>
            <a:r>
              <a:rPr lang="en-US" sz="3200">
                <a:solidFill>
                  <a:srgbClr val="191824"/>
                </a:solidFill>
                <a:latin typeface="HK Grotesk Medium"/>
              </a:rPr>
              <a:t>Another legislation, Statute of Anne‘, was passed by the British parliament in 1710. This legislation aimed at strengthening copyrights by providing rights to the authors for recreation And distribution of their work.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75933" y="3316325"/>
            <a:ext cx="5407496" cy="4309835"/>
          </a:xfrm>
          <a:custGeom>
            <a:avLst/>
            <a:gdLst/>
            <a:ahLst/>
            <a:cxnLst/>
            <a:rect r="r" b="b" t="t" l="l"/>
            <a:pathLst>
              <a:path h="4309835" w="5407496">
                <a:moveTo>
                  <a:pt x="0" y="0"/>
                </a:moveTo>
                <a:lnTo>
                  <a:pt x="5407496" y="0"/>
                </a:lnTo>
                <a:lnTo>
                  <a:pt x="5407496" y="4309835"/>
                </a:lnTo>
                <a:lnTo>
                  <a:pt x="0" y="4309835"/>
                </a:lnTo>
                <a:lnTo>
                  <a:pt x="0" y="0"/>
                </a:lnTo>
                <a:close/>
              </a:path>
            </a:pathLst>
          </a:custGeom>
          <a:blipFill>
            <a:blip r:embed="rId2"/>
            <a:stretch>
              <a:fillRect l="-42076" t="-15527" r="-42076" b="0"/>
            </a:stretch>
          </a:blipFill>
        </p:spPr>
      </p:sp>
      <p:sp>
        <p:nvSpPr>
          <p:cNvPr name="Freeform 3" id="3"/>
          <p:cNvSpPr/>
          <p:nvPr/>
        </p:nvSpPr>
        <p:spPr>
          <a:xfrm flipH="false" flipV="false" rot="0">
            <a:off x="1411277" y="2112010"/>
            <a:ext cx="4483306" cy="5407496"/>
          </a:xfrm>
          <a:custGeom>
            <a:avLst/>
            <a:gdLst/>
            <a:ahLst/>
            <a:cxnLst/>
            <a:rect r="r" b="b" t="t" l="l"/>
            <a:pathLst>
              <a:path h="5407496" w="4483306">
                <a:moveTo>
                  <a:pt x="0" y="0"/>
                </a:moveTo>
                <a:lnTo>
                  <a:pt x="4483306" y="0"/>
                </a:lnTo>
                <a:lnTo>
                  <a:pt x="4483306" y="5407496"/>
                </a:lnTo>
                <a:lnTo>
                  <a:pt x="0" y="5407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498059" y="2102485"/>
            <a:ext cx="9761241" cy="6324600"/>
          </a:xfrm>
          <a:prstGeom prst="rect">
            <a:avLst/>
          </a:prstGeom>
        </p:spPr>
        <p:txBody>
          <a:bodyPr anchor="t" rtlCol="false" tIns="0" lIns="0" bIns="0" rIns="0">
            <a:spAutoFit/>
          </a:bodyPr>
          <a:lstStyle/>
          <a:p>
            <a:pPr marL="690881" indent="-345440" lvl="1">
              <a:lnSpc>
                <a:spcPts val="3840"/>
              </a:lnSpc>
              <a:buFont typeface="Arial"/>
              <a:buChar char="•"/>
            </a:pPr>
            <a:r>
              <a:rPr lang="en-US" sz="3200">
                <a:solidFill>
                  <a:srgbClr val="FFFFFF"/>
                </a:solidFill>
                <a:latin typeface="HK Grotesk Medium"/>
              </a:rPr>
              <a:t>By the end of the 18th century and the beginning of the 19th century, almost every country started laying down IP legislation to protect their novel inventions and creations.</a:t>
            </a:r>
          </a:p>
          <a:p>
            <a:pPr marL="690881" indent="-345440" lvl="1">
              <a:lnSpc>
                <a:spcPts val="3840"/>
              </a:lnSpc>
              <a:buFont typeface="Arial"/>
              <a:buChar char="•"/>
            </a:pPr>
            <a:r>
              <a:rPr lang="en-US" sz="3200">
                <a:solidFill>
                  <a:srgbClr val="FFFFFF"/>
                </a:solidFill>
                <a:latin typeface="HK Grotesk Medium"/>
              </a:rPr>
              <a:t>The history of the Indian patent system dates back to the pre independence era of British rule. The First patent related legislation in India was Act VI of 1856, adapted from the British Patent Law of 1852.</a:t>
            </a:r>
          </a:p>
          <a:p>
            <a:pPr marL="690881" indent="-345440" lvl="1">
              <a:lnSpc>
                <a:spcPts val="3840"/>
              </a:lnSpc>
              <a:buFont typeface="Arial"/>
              <a:buChar char="•"/>
            </a:pPr>
            <a:r>
              <a:rPr lang="en-US" sz="3200">
                <a:solidFill>
                  <a:srgbClr val="FFFFFF"/>
                </a:solidFill>
                <a:latin typeface="HK Grotesk Medium"/>
              </a:rPr>
              <a:t> The objective of this legislation was to encourage the inventions of new and useful Manufactures. The rights conferred to the inventor were termed as Exclusive Privileges‘.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DAF4FcosPUM</dc:identifier>
  <dcterms:modified xsi:type="dcterms:W3CDTF">2011-08-01T06:04:30Z</dcterms:modified>
  <cp:revision>1</cp:revision>
  <dc:title>RMIPR</dc:title>
</cp:coreProperties>
</file>